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256" r:id="rId2"/>
    <p:sldId id="258" r:id="rId3"/>
    <p:sldId id="2147482462" r:id="rId4"/>
    <p:sldId id="257" r:id="rId5"/>
    <p:sldId id="259" r:id="rId6"/>
    <p:sldId id="260" r:id="rId7"/>
    <p:sldId id="2147482463" r:id="rId8"/>
    <p:sldId id="2147482464" r:id="rId9"/>
    <p:sldId id="2147482465" r:id="rId10"/>
    <p:sldId id="2147482466" r:id="rId11"/>
    <p:sldId id="261" r:id="rId12"/>
    <p:sldId id="265" r:id="rId13"/>
    <p:sldId id="262" r:id="rId14"/>
    <p:sldId id="263" r:id="rId15"/>
    <p:sldId id="264" r:id="rId16"/>
    <p:sldId id="2147482469" r:id="rId17"/>
    <p:sldId id="2147482470" r:id="rId18"/>
    <p:sldId id="2147482473" r:id="rId19"/>
    <p:sldId id="2147482471" r:id="rId20"/>
    <p:sldId id="2147482472" r:id="rId21"/>
    <p:sldId id="2147482467" r:id="rId22"/>
    <p:sldId id="266" r:id="rId23"/>
    <p:sldId id="267" r:id="rId24"/>
    <p:sldId id="268" r:id="rId25"/>
    <p:sldId id="271" r:id="rId26"/>
    <p:sldId id="269" r:id="rId27"/>
    <p:sldId id="273" r:id="rId28"/>
    <p:sldId id="274" r:id="rId29"/>
    <p:sldId id="272" r:id="rId30"/>
    <p:sldId id="270" r:id="rId31"/>
    <p:sldId id="276" r:id="rId32"/>
    <p:sldId id="277" r:id="rId33"/>
    <p:sldId id="278" r:id="rId34"/>
    <p:sldId id="279" r:id="rId35"/>
    <p:sldId id="280" r:id="rId36"/>
    <p:sldId id="282" r:id="rId37"/>
    <p:sldId id="281" r:id="rId38"/>
    <p:sldId id="283" r:id="rId39"/>
    <p:sldId id="284" r:id="rId40"/>
    <p:sldId id="285" r:id="rId41"/>
    <p:sldId id="286" r:id="rId42"/>
    <p:sldId id="287" r:id="rId43"/>
    <p:sldId id="288" r:id="rId44"/>
    <p:sldId id="214748246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4" r:id="rId60"/>
    <p:sldId id="305" r:id="rId61"/>
    <p:sldId id="306" r:id="rId62"/>
    <p:sldId id="307" r:id="rId63"/>
    <p:sldId id="308" r:id="rId64"/>
    <p:sldId id="310" r:id="rId65"/>
    <p:sldId id="311" r:id="rId66"/>
    <p:sldId id="2147482448" r:id="rId67"/>
    <p:sldId id="2147482449" r:id="rId68"/>
    <p:sldId id="2147478309" r:id="rId69"/>
    <p:sldId id="2147478310" r:id="rId70"/>
    <p:sldId id="2147478312" r:id="rId71"/>
    <p:sldId id="2147482450" r:id="rId72"/>
    <p:sldId id="2147478257" r:id="rId73"/>
    <p:sldId id="309" r:id="rId74"/>
    <p:sldId id="2147482455" r:id="rId75"/>
    <p:sldId id="2147482454" r:id="rId76"/>
    <p:sldId id="2147482456" r:id="rId77"/>
    <p:sldId id="2147482457" r:id="rId78"/>
    <p:sldId id="2147482458" r:id="rId79"/>
    <p:sldId id="2147482459" r:id="rId80"/>
    <p:sldId id="2147482460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7B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98"/>
    <p:restoredTop sz="94691"/>
  </p:normalViewPr>
  <p:slideViewPr>
    <p:cSldViewPr snapToGrid="0">
      <p:cViewPr varScale="1">
        <p:scale>
          <a:sx n="186" d="100"/>
          <a:sy n="186" d="100"/>
        </p:scale>
        <p:origin x="276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BC8F2-C51E-2640-8C10-84D9D1AC4188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D94F-0769-524C-9298-464BBA34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55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604FD-F5F7-F4AB-AE1B-A5C898B8E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AD01516-95A8-F2D9-2D31-443774472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77E6E6A-29AF-76C8-C072-7567B4040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402C30-CF29-6BBF-99B4-64737C765B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82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B7190-1EC7-116E-0E12-4F18ADC1A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B6B48E8-EFF6-E149-5C38-CFEFD9A8F9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A5BFE93-779B-5E07-7EE9-5E1A570B3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7FAAC6-6956-2356-2306-310B39676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99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8FB54-AC98-8AC6-5DC7-F40C6A5F5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D51187B-8143-20BD-A083-269247E8E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6BC3144-F588-CD7F-A925-A8D98C135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11CD59-5D61-4ADB-8710-C0E7379C53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30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24C96-B3AF-D648-4C24-7EAB25FBD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D4C18B4-AB24-630E-A75F-5A3C5B27C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740E38D-CD49-50F2-88D3-8EA2FF63D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757113-B5C0-AD85-E6AA-0B5287E3C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59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57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4778-902D-F689-81B3-ABD83479D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DD35525-52EC-2B87-4F62-421A3A524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AB625EC-A65A-5769-7226-DEF590B59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1AC54B-4A8B-B5A4-5ABC-4EA3391199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16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9157B-D517-0472-0895-F6A19DD01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A86458A-75F3-07DC-9DC3-7DCE2E8C01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CD330C6-8250-598D-2F0B-00CA7C721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855872-6657-2574-69FD-7A9D03F587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72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0B020-A982-B209-3078-9A2A90B0D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4B97671-728A-D778-F200-F4910E878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5387FDD-CE0B-1317-6E63-4547F0F3D6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143087-431C-0DB3-B0B9-359D50AE72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69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A09D5-F776-CEFF-90B5-2A0B5CDBC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5F712D5-A332-25A2-378B-B6B348AD7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1CF5E59-0F8A-9625-F3C1-85BE8E755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E1D05B-618E-566C-354D-4F206A3C9D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19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0D824-C168-D454-C611-7AD0C6C71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C536D62-F198-C96B-DE84-FFA96A53C6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7DAC156-B37C-9F28-FA51-3C450C73E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AA7190-5368-3865-FA41-2E105DAD9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46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82004-7CE7-46EC-9CC9-EBE56D22A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11B6710-4A1E-39F1-13A8-AC9B83480D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DB613BA-5B87-4012-33A1-B5161DFB7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7A9074-26BE-A77E-3BBB-B64CA543C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89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8D1F6-4C9B-41E0-41C6-620B45D6E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34F5C59-0F4D-BE4A-FE92-6CD6FB034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74D9425-DF52-2BD5-73E6-E7FA1A6284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604AC3-C9BE-E3AA-A9DE-C7441E1183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18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FE98C-BD3D-71F6-E9DC-E319B0B0D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E9A31B2-7B4A-5A62-4A08-941963BDC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A1442B-CA64-19D1-0BC8-C7D9BD93A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BAD71-961E-4D2A-FEF6-FB5622132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85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10738-5AEB-8798-D519-A58242ECA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7AFACEE-AFBF-681D-7212-725C666551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52946A7-7C3D-AE29-7E12-04857E92C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B3BC13-55A1-A005-7672-0769B802CC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41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8CF70-DF1C-A829-5C79-4D8B1029A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D65D7C3-05D2-5E8F-D21F-C3B8CA542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159DF16-49BA-54EA-4D3A-AC9B0982D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1237B1-D03B-94F4-C6D9-F6AE412706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71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C43DD-58C2-42FB-A36F-E3062CAAC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55B644A-5EA5-62E4-A4A5-CA99CB552D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3CB3E5A-BA68-D4DF-48D4-64404DE5A8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5A5A68-AA5A-369E-ABCB-25AAA34BD1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162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2F0DB-BEC8-E31F-61DB-742713666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24A8DB4-79C1-DE9D-D402-B5A840C08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8C887EB-3F98-20BB-9E32-D67534C28E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3DCC87-A12F-0CD0-0098-7AE3294BD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26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0B3FD-958B-0D1C-7297-FD8782671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3494F99-93AA-D4E2-4D36-FA360444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1B8B500-7E99-1CF6-D460-B87AD8F6D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85E1CE-AB46-3AF0-9C60-CBB8FF76A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75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54B64-070D-20A6-C912-33F3B93B1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1C590AA-5BE9-B217-1A2A-D94C04DC57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C702E2B-A75D-1586-0E86-2A1DED4D5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DFF216-AE2B-78AE-76A0-9A72C86542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375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3CF52-C25E-1DCB-F72B-B28FBA4B3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264CE7-2401-ECE2-4F53-820AD3796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AAA79F9-F6C8-CE19-7A8D-B5194BA48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4A9396-C7F6-382C-B687-F7FF40FFC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88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7B20D-A642-44F5-9C0E-A147FF0AC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E4AC39A-702E-D7C3-93F0-ED794101FC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71A7CB2-13A3-6C6A-FDB7-33089DA3C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670140-74BB-169F-6188-414D822C8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79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F030B-48CC-B7F4-1C72-23FE2C61F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AB8D5F9-3F77-17AD-D46B-E96CD895C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F505C98-8084-825F-3DBF-DA7716EDC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327FDC-66D7-BD96-B0A0-1C6D54518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039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8C7BE-1FF5-BF35-701E-A1407C7C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D793995-2C29-CB4A-1C8C-F36CDB458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0AE9ABC-9F0D-555E-0739-05ED7EF82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720D73-7FA6-CFFA-EB34-31718F8CA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19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28537-1803-8244-4FFB-5FFC65BEE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9CBEB28-3945-4F90-3F59-E441A150E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F9CF7F9-86C5-7A74-9058-21BC8B0AD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6560E3-D9DB-DFCC-F032-EBB50F4FD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047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9A46D-B919-760E-A63D-ACB719F9D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C1EBE5-FEAB-229B-57EA-39D8136BC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BDB7FE-23A7-F5BF-2A1B-43742F8C1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C295A5-BB5C-8EA8-1DFF-0D392A8A1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574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22E04-6AE3-3E46-21EE-CD211B7D0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B2FC6A7-0F36-23DB-D743-15BF764A8A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98D0021-8208-5246-2051-ACE3F6718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E2C191-AD2B-51DA-FDCA-335F3B7AA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089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AA61A-98E7-29B4-2839-FA11BDF00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1B3627-EEF1-26F9-6FD3-C53796A8E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92E2F68-361A-8C69-7590-E41B6CEE2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1BE20B-4A6A-CEF6-532E-A9E4776E9B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54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FAB1A-81B4-F05D-F61D-E826FF97F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7A525B7-D196-85C5-A06D-96E0B9DE47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0D8B078-9ED5-C3EB-777D-AE6394C10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40A97A-D6C3-87AB-DA57-25BAD43B2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7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035CF-1619-D5C3-F734-732ECFE32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6D14C8A-7051-E59C-5920-123E794610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DF3607D-1FD7-C069-63AA-75544366D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F28A32-BC6E-92AB-C031-FD7CAF590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281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265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147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96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513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65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205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3B1A5-A5E0-D4FF-8D59-F3521AB42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E84B12-B91E-56C0-24A0-E3C2D16D7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AC64AA-53FF-4878-4E64-C2649F013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8080B-0E51-4159-7D86-5F5D4C340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277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539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937D8-0DB7-A37A-0C6D-9D2D09D5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E5D7EA-8D3E-4EBE-773C-F873D11EA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680F9-8BA9-2081-3F72-A5BE2C53F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11DF5-84A2-09D9-47F7-E6C7FA019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9452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5CB36-4C39-73AF-C9AA-AB942D1AB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2352A0-19A8-0AAE-507D-5EBAC3EE7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87D405-A576-4C61-118D-AAC315417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F7F4C-60EB-16F2-D6E3-D09DDFD19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3977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5B575-AF0B-F6D5-D596-EAEE890A3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2C36C-608E-7A3C-3367-2EF468ADA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0B9A1E-FA26-3012-347B-1A3F1630D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86B7C-EA38-E9E9-4850-D35E507EF6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3372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7109F-1B5F-12AA-BA1E-6378BFF09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1D086D-1817-3209-9E02-0AE08E172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9BA75F-C895-5A68-E9ED-89722B8ED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61A7D-6E33-E6F4-E675-8A62217431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8554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A59C3-F9DB-9B40-8FE5-520677AC5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48AD2-A42B-30AC-7B93-12AE8E374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58C216-9337-E25C-2920-EF13E2944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092EA-A789-0345-9E9C-1428EC82F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2565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54ED5-1F73-6DF6-3007-86CFDD215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9D0F30-FE11-D763-6F76-963AE505A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51C891-4EE8-223D-E5EE-27B007F3E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3185B-DCF3-97E4-A93A-C91BC1821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96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4C3F7-77CA-B08E-5C32-89684D0C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E579559-CF98-F827-F7C4-2DD4B65C0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5607AAA-D98D-C0FD-01A5-4B61D0007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3A31ED1-6F6D-295A-D273-1D07C5D03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106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EFD13-DDEB-2A72-F60D-A3D8A7E89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D44881-02D2-B83A-41D2-23FFAC3ED0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32BFA-FE8B-1398-4EB5-26E1D3FE4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C5604-0B6D-6323-5055-43AB43AC5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7897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9A35A-48B1-75B3-6041-C0D1A7D56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3EEAA6-FC1C-B6D1-5C34-404CE8E45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55395C4-1DB6-88DC-8397-FA9EBB53D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61FD70-0EC6-974E-C741-BB28E4B71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0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1B074-4841-8011-9AD1-0B4F37A0E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E163633-CCDE-5F56-A9AA-9A5DBA682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C942AA3-1DAB-2578-1DAE-94E839919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AC1F47-E6DA-1F72-0BB5-22162D676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24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187A6-20D9-AD10-559E-C78AF4A2B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62B93D3-C245-9186-CC50-84BDB74883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075F0C0-D3DE-CA7C-3A23-F8A622E7D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FE00E9-BC3B-F953-AEC1-E41DAD01A0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17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4B4F6-5949-0E07-DB5E-4CDB74ECF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1AFEAAE-02F3-A029-15C2-2E7183127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C6BA6EE-39AC-8E18-0638-E5BD2AB8C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A3FF2D-AF8F-2E72-A513-B4601F9704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32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4677F-AC25-C140-AB31-CBA1E1A5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526A2-9F97-21C6-4BFB-2AABF15D0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B70A6-1C2F-2179-FBB9-D8932E9EB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6BE26-EBC0-EA9D-C397-FFD21F2C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668F8-4FD1-A1A9-613C-7D51FBF92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31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565F9-E549-1B33-8355-806874E6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803DA2-D253-7FBA-0841-5C8AE8F8C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FD019-41D4-290B-32B2-8843224E7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828C3-68DA-2F14-6610-4A0C995E8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8F7E5-A416-5615-2DB7-C6DB6D30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41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52C748-6236-E073-5A0F-97D8C25C77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B7579-0723-DB7E-31EF-5EED513A5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B923D-DF5E-BD87-3E62-41C8C512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140DB-B1D3-0056-4CFE-4250E6C3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C5351-F187-E808-C7B4-194025DA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40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86E64-115D-AF16-32EA-0E64AA8B3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A0E29-0758-1737-2EB7-AE7CD8562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BD89A-4682-DB71-2CB1-F58587EEE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71696-E753-5E45-8C95-B3CC1FB7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597CC-ECC4-293C-4FD5-124675D0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15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0BBB-F463-7AFD-DE4A-23278EFF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0B5ED-4BD9-EF8E-C2E7-351396E04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AA961-2854-1873-5E99-B95B468B7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C8CDD-FB6B-BB0D-69DF-6AF2E5F1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281FF-035E-0E1E-8D9A-1F95A613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4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5D60-DEE0-3820-07AF-1C3A26E6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D250-250A-FFF9-BAD9-A17AD6722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259B7B-3B4F-8C39-737B-CE1B69D28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A5400-2713-2E05-0559-574ACDABB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1909C-C95B-CC34-2355-5A1E80F77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3F124-A706-953D-6763-D9C887F1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08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C745-D0FE-C180-52E9-315852DBF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D4E08-E616-1A9C-5673-EAEC1C5C6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FBDE74-96AE-EB8B-E1BC-6DC5B91BE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989F63-DBC5-9F1D-70B1-7077C6B4EF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C9282C-9B4A-5FDF-7149-A373E30055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182F4-906F-0B47-5896-066E5B517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7CE4-7C23-77DD-AE80-FF90E9178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7EEB12-FC41-67A7-35C3-FABE0167C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28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9DFD-ECBC-0B11-09E9-FA3DF1974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CC426A-BC12-2827-8FAB-130E513BB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1980B-F835-300F-7877-FA01464AA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4586-925A-741E-E7F7-DC26CA297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5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2D3F40-8727-0A59-B472-F4B4C64E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87C362-39D0-8603-ABFE-BF00FEAF9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4F2B1-DF7F-532F-0744-6EDB3D9D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10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99AD-A321-CDF7-01A7-FB41D732B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E4548-A9A5-1599-6782-E397E027A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880147-B728-6B70-590E-49A7BB7A9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E7341-AB4E-5074-3DFB-82A4E938B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656FF-9A75-CF25-987F-772A9A22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851CF-7C38-6A49-A94E-51D26C43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32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EFEB9-A6A3-FA32-1B35-05A6A3254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992F5A-100E-49A1-4120-26F5106A70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60D37-E650-6500-7004-C7E5E0734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D4A9D-0301-17BE-3D34-3233505D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52B2A-3906-9E69-CE8F-FE24EB00B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09831-A588-5631-C07E-F99E1FA57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3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ECC5A-0A14-6EB5-2DCC-10B8E9F46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83E16-499C-AC57-8ECB-B9F50EBC3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ABCA3-1A92-FEBB-414C-EABF282B59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AE290F-76D8-3944-AB2A-412FA455B194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9BE58-AD74-8C01-4D24-85C61B08D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2A928-2100-5EDC-01A3-AAEE5277C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D987537A-D176-E525-3BF6-680B7183601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24287" y="136525"/>
            <a:ext cx="2099429" cy="6775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E8C8EC-C83C-4075-B8AA-1E6E9618AD06}"/>
              </a:ext>
            </a:extLst>
          </p:cNvPr>
          <p:cNvSpPr txBox="1"/>
          <p:nvPr userDrawn="1"/>
        </p:nvSpPr>
        <p:spPr>
          <a:xfrm>
            <a:off x="10449730" y="6538912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90000"/>
                  </a:schemeClr>
                </a:solidFill>
              </a:rPr>
              <a:t>Sandro Zangiacomi</a:t>
            </a:r>
          </a:p>
        </p:txBody>
      </p:sp>
    </p:spTree>
    <p:extLst>
      <p:ext uri="{BB962C8B-B14F-4D97-AF65-F5344CB8AC3E}">
        <p14:creationId xmlns:p14="http://schemas.microsoft.com/office/powerpoint/2010/main" val="601215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bert.net/examples/applications/cross-encoder/README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hyperlink" Target="https://www.researchgate.net/figure/Visualization-of-the-word-embedding-space_fig4_34359528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researchgate.net/publication/369032868_Snapshot_Ensemble-Based_Residual_Network_SnapEnsemResNet_for_Remote_Sensing_Image_Scene_Classification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9.png"/><Relationship Id="rId4" Type="http://schemas.openxmlformats.org/officeDocument/2006/relationships/image" Target="../media/image1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docs/transformers/perf_train_gpu_many" TargetMode="Externa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132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blog/deep-rl-ppo" TargetMode="External"/><Relationship Id="rId4" Type="http://schemas.openxmlformats.org/officeDocument/2006/relationships/image" Target="../media/image41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blog/deep-rl-ppo" TargetMode="External"/><Relationship Id="rId4" Type="http://schemas.openxmlformats.org/officeDocument/2006/relationships/image" Target="../media/image41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blog/deep-rl-ppo" TargetMode="External"/><Relationship Id="rId4" Type="http://schemas.openxmlformats.org/officeDocument/2006/relationships/image" Target="../media/image41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nfident-ai.com/blog/llm-evaluation-metrics-everything-you-need-for-llm-evaluation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SelfCheckGPT-with-Prompt-Each-LLM-generated-sentence-is-compared-against-stochastically_fig1_376402462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yages_of_Christopher_Columbu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yages_of_Christopher_Columbu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5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3.svg"/><Relationship Id="rId4" Type="http://schemas.microsoft.com/office/2007/relationships/hdphoto" Target="../media/hdphoto1.wdp"/><Relationship Id="rId9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sv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ipp.ly/transformer-inference-arithmetic/" TargetMode="External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YRqvB1_gRk&amp;t=916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4466-D9ED-44C7-05D3-0E7E8A39B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US" dirty="0"/>
              <a:t>Retrieval Augmented Generation</a:t>
            </a:r>
          </a:p>
        </p:txBody>
      </p:sp>
    </p:spTree>
    <p:extLst>
      <p:ext uri="{BB962C8B-B14F-4D97-AF65-F5344CB8AC3E}">
        <p14:creationId xmlns:p14="http://schemas.microsoft.com/office/powerpoint/2010/main" val="4219890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DD9F3-AF65-8256-EC4F-87D126349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E3B26-4ABC-ED2F-B901-F45A3C18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 (Ingestion)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0C08701-A08B-3156-BC12-2F51C7EF1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70" y="1566729"/>
            <a:ext cx="10946860" cy="387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16F7C9-0043-86DD-4942-64758962D7CD}"/>
              </a:ext>
            </a:extLst>
          </p:cNvPr>
          <p:cNvSpPr txBox="1"/>
          <p:nvPr/>
        </p:nvSpPr>
        <p:spPr>
          <a:xfrm>
            <a:off x="9520136" y="6215876"/>
            <a:ext cx="2296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*this is a simplified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623173-CB44-968C-8E39-0D984ABA8CDC}"/>
              </a:ext>
            </a:extLst>
          </p:cNvPr>
          <p:cNvSpPr txBox="1"/>
          <p:nvPr/>
        </p:nvSpPr>
        <p:spPr>
          <a:xfrm>
            <a:off x="464765" y="5384879"/>
            <a:ext cx="35884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/>
              <a:t>Caveats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Payload limitations</a:t>
            </a:r>
          </a:p>
          <a:p>
            <a:pPr marL="171450" indent="-171450">
              <a:buFontTx/>
              <a:buChar char="-"/>
            </a:pPr>
            <a:r>
              <a:rPr lang="en-US" sz="1200" dirty="0" err="1"/>
              <a:t>VectorDB</a:t>
            </a:r>
            <a:r>
              <a:rPr lang="en-US" sz="1200" dirty="0"/>
              <a:t> Throttle</a:t>
            </a:r>
          </a:p>
        </p:txBody>
      </p:sp>
    </p:spTree>
    <p:extLst>
      <p:ext uri="{BB962C8B-B14F-4D97-AF65-F5344CB8AC3E}">
        <p14:creationId xmlns:p14="http://schemas.microsoft.com/office/powerpoint/2010/main" val="125724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8E1A5-213B-7D1B-4EF6-E695EE214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A7BA-FBD4-2A38-5FEC-C862348A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Re-Ranking</a:t>
            </a:r>
          </a:p>
        </p:txBody>
      </p:sp>
      <p:pic>
        <p:nvPicPr>
          <p:cNvPr id="3074" name="Picture 2" descr="BiEncoder">
            <a:extLst>
              <a:ext uri="{FF2B5EF4-FFF2-40B4-BE49-F238E27FC236}">
                <a16:creationId xmlns:a16="http://schemas.microsoft.com/office/drawing/2014/main" id="{58F1471F-BF12-5E46-6D7B-DEF08ECBF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50" y="1690688"/>
            <a:ext cx="60833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9735A-3D0C-8AEE-8FD7-9EBAED9DAD9A}"/>
              </a:ext>
            </a:extLst>
          </p:cNvPr>
          <p:cNvSpPr txBox="1"/>
          <p:nvPr/>
        </p:nvSpPr>
        <p:spPr>
          <a:xfrm>
            <a:off x="4039812" y="5396671"/>
            <a:ext cx="15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K 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BFDF08-2896-4B9B-1998-8BB4F2A6E12F}"/>
              </a:ext>
            </a:extLst>
          </p:cNvPr>
          <p:cNvSpPr txBox="1"/>
          <p:nvPr/>
        </p:nvSpPr>
        <p:spPr>
          <a:xfrm>
            <a:off x="7539838" y="5396671"/>
            <a:ext cx="1150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Re-ranker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8FA99-8EC6-867C-2FB8-1AE8FCA01061}"/>
              </a:ext>
            </a:extLst>
          </p:cNvPr>
          <p:cNvSpPr txBox="1"/>
          <p:nvPr/>
        </p:nvSpPr>
        <p:spPr>
          <a:xfrm>
            <a:off x="500052" y="6222781"/>
            <a:ext cx="726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Tradeoff between accuracy (cross-encoder) and efficiency (Bi-Encoder)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A1A080-E064-7AEC-9F91-88DA561A90E1}"/>
              </a:ext>
            </a:extLst>
          </p:cNvPr>
          <p:cNvSpPr/>
          <p:nvPr/>
        </p:nvSpPr>
        <p:spPr>
          <a:xfrm>
            <a:off x="2878100" y="1513929"/>
            <a:ext cx="6435799" cy="38301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F4B71-F4F1-C12A-EC7D-F1B166673FEE}"/>
              </a:ext>
            </a:extLst>
          </p:cNvPr>
          <p:cNvSpPr txBox="1"/>
          <p:nvPr/>
        </p:nvSpPr>
        <p:spPr>
          <a:xfrm>
            <a:off x="8789059" y="5644926"/>
            <a:ext cx="642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141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7D67D-B311-6386-9CBE-7FC331622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BE79-AAA9-0C1B-D513-F8DA1497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Cosine-Similarity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89DAC4-2B77-159E-1088-442AF66B650A}"/>
                  </a:ext>
                </a:extLst>
              </p:cNvPr>
              <p:cNvSpPr txBox="1"/>
              <p:nvPr/>
            </p:nvSpPr>
            <p:spPr>
              <a:xfrm>
                <a:off x="726339" y="1745910"/>
                <a:ext cx="7528077" cy="958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𝑐𝑜𝑠𝑖𝑛𝑒𝑆𝑖𝑚𝑖𝑙𝑎𝑟𝑖𝑡𝑦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89DAC4-2B77-159E-1088-442AF66B6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39" y="1745910"/>
                <a:ext cx="7528077" cy="958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48936E-6C69-3726-E4B8-74F3C59BBEA3}"/>
              </a:ext>
            </a:extLst>
          </p:cNvPr>
          <p:cNvCxnSpPr>
            <a:cxnSpLocks/>
          </p:cNvCxnSpPr>
          <p:nvPr/>
        </p:nvCxnSpPr>
        <p:spPr>
          <a:xfrm flipV="1">
            <a:off x="9541483" y="2119506"/>
            <a:ext cx="1552354" cy="5440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E8F55D-8E6D-304A-DB9C-D651CB155B87}"/>
              </a:ext>
            </a:extLst>
          </p:cNvPr>
          <p:cNvCxnSpPr>
            <a:cxnSpLocks/>
          </p:cNvCxnSpPr>
          <p:nvPr/>
        </p:nvCxnSpPr>
        <p:spPr>
          <a:xfrm flipV="1">
            <a:off x="9541483" y="969473"/>
            <a:ext cx="659219" cy="16825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B756F0-3C65-8EBC-5838-1DA00A21F82A}"/>
              </a:ext>
            </a:extLst>
          </p:cNvPr>
          <p:cNvCxnSpPr>
            <a:cxnSpLocks/>
          </p:cNvCxnSpPr>
          <p:nvPr/>
        </p:nvCxnSpPr>
        <p:spPr>
          <a:xfrm flipV="1">
            <a:off x="9541483" y="797668"/>
            <a:ext cx="21153" cy="187739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1E58E5-07E6-AA7F-008B-2C62C047B05A}"/>
              </a:ext>
            </a:extLst>
          </p:cNvPr>
          <p:cNvCxnSpPr>
            <a:cxnSpLocks/>
          </p:cNvCxnSpPr>
          <p:nvPr/>
        </p:nvCxnSpPr>
        <p:spPr>
          <a:xfrm flipV="1">
            <a:off x="9541483" y="2652020"/>
            <a:ext cx="2010002" cy="23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439EDC-1FD2-D1A6-4511-EE030F281848}"/>
                  </a:ext>
                </a:extLst>
              </p:cNvPr>
              <p:cNvSpPr txBox="1"/>
              <p:nvPr/>
            </p:nvSpPr>
            <p:spPr>
              <a:xfrm>
                <a:off x="9779561" y="2242281"/>
                <a:ext cx="183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439EDC-1FD2-D1A6-4511-EE030F281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561" y="2242281"/>
                <a:ext cx="183062" cy="276999"/>
              </a:xfrm>
              <a:prstGeom prst="rect">
                <a:avLst/>
              </a:prstGeom>
              <a:blipFill>
                <a:blip r:embed="rId3"/>
                <a:stretch>
                  <a:fillRect l="-25000" r="-25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0933EFE8-24BE-3530-FDC8-DB814AFC2527}"/>
              </a:ext>
            </a:extLst>
          </p:cNvPr>
          <p:cNvSpPr/>
          <p:nvPr/>
        </p:nvSpPr>
        <p:spPr>
          <a:xfrm>
            <a:off x="9562636" y="2372404"/>
            <a:ext cx="200493" cy="410670"/>
          </a:xfrm>
          <a:prstGeom prst="arc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96C28A-AA3E-4951-3DEC-CB5A23F524EF}"/>
                  </a:ext>
                </a:extLst>
              </p:cNvPr>
              <p:cNvSpPr txBox="1"/>
              <p:nvPr/>
            </p:nvSpPr>
            <p:spPr>
              <a:xfrm>
                <a:off x="10125720" y="644723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96C28A-AA3E-4951-3DEC-CB5A23F52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720" y="644723"/>
                <a:ext cx="383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41EDBA-6F63-404C-7483-695C193D5E59}"/>
                  </a:ext>
                </a:extLst>
              </p:cNvPr>
              <p:cNvSpPr txBox="1"/>
              <p:nvPr/>
            </p:nvSpPr>
            <p:spPr>
              <a:xfrm>
                <a:off x="11067796" y="1851505"/>
                <a:ext cx="397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41EDBA-6F63-404C-7483-695C193D5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796" y="1851505"/>
                <a:ext cx="39786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Visualization of the word embedding space">
            <a:extLst>
              <a:ext uri="{FF2B5EF4-FFF2-40B4-BE49-F238E27FC236}">
                <a16:creationId xmlns:a16="http://schemas.microsoft.com/office/drawing/2014/main" id="{9981FEE4-1E72-E9E7-455F-2F7803F5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62" y="2945618"/>
            <a:ext cx="3654824" cy="35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228189-0501-56B1-238F-D666120F6C02}"/>
              </a:ext>
            </a:extLst>
          </p:cNvPr>
          <p:cNvSpPr txBox="1"/>
          <p:nvPr/>
        </p:nvSpPr>
        <p:spPr>
          <a:xfrm>
            <a:off x="3973833" y="6492875"/>
            <a:ext cx="6046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hlinkClick r:id="rId7"/>
              </a:rPr>
              <a:t>source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3158143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84DC5-37D8-95F5-4696-A01AF6562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85655-A439-10CE-6D53-9A0AB7AF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Chunking strategy: Fixed-size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DCBEF-8B2F-5A06-972E-5A9D56BA60C8}"/>
              </a:ext>
            </a:extLst>
          </p:cNvPr>
          <p:cNvSpPr txBox="1"/>
          <p:nvPr/>
        </p:nvSpPr>
        <p:spPr>
          <a:xfrm>
            <a:off x="588336" y="1899684"/>
            <a:ext cx="1125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FF00"/>
                </a:highlight>
                <a:latin typeface="IBM Plex Sans" panose="020F0502020204030204" pitchFamily="34" charset="0"/>
              </a:rPr>
              <a:t>Artificial intelligence is a technology 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IBM Plex Sans" panose="020F0502020204030204" pitchFamily="34" charset="0"/>
              </a:rPr>
              <a:t>that enables computers and 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00FF"/>
                </a:highlight>
                <a:latin typeface="IBM Plex Sans" panose="020F0502020204030204" pitchFamily="34" charset="0"/>
              </a:rPr>
              <a:t>machines to simulate human learning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C4F519-BC8D-2CE5-E5D2-2654C30AA2C5}"/>
              </a:ext>
            </a:extLst>
          </p:cNvPr>
          <p:cNvSpPr txBox="1"/>
          <p:nvPr/>
        </p:nvSpPr>
        <p:spPr>
          <a:xfrm>
            <a:off x="588336" y="3758978"/>
            <a:ext cx="3887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FF00"/>
                </a:highlight>
                <a:latin typeface="IBM Plex Sans" panose="020F0502020204030204" pitchFamily="34" charset="0"/>
              </a:rPr>
              <a:t>Artificial intelligence is a technology </a:t>
            </a:r>
            <a:b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FF00"/>
                </a:highlight>
                <a:latin typeface="IBM Plex Sans" panose="020F0502020204030204" pitchFamily="34" charset="0"/>
              </a:rPr>
            </a:br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IBM Plex Sans" panose="020F0502020204030204" pitchFamily="34" charset="0"/>
              </a:rPr>
              <a:t>that enables computers and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latin typeface="IBM Plex Sans" panose="020F0502020204030204" pitchFamily="34" charset="0"/>
              </a:rPr>
              <a:t>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9E2C93-337B-968B-F062-D6A621AF4662}"/>
              </a:ext>
            </a:extLst>
          </p:cNvPr>
          <p:cNvSpPr txBox="1"/>
          <p:nvPr/>
        </p:nvSpPr>
        <p:spPr>
          <a:xfrm>
            <a:off x="6797750" y="3794788"/>
            <a:ext cx="4104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IBM Plex Sans" panose="020F0502020204030204" pitchFamily="34" charset="0"/>
              </a:rPr>
              <a:t>that enables computers and </a:t>
            </a:r>
            <a:b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IBM Plex Sans" panose="020F0502020204030204" pitchFamily="34" charset="0"/>
              </a:rPr>
            </a:br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00FF"/>
                </a:highlight>
                <a:latin typeface="IBM Plex Sans" panose="020F0502020204030204" pitchFamily="34" charset="0"/>
              </a:rPr>
              <a:t>machines to simulate human learning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F66C9-D405-0234-E91D-917C72817D38}"/>
              </a:ext>
            </a:extLst>
          </p:cNvPr>
          <p:cNvSpPr txBox="1"/>
          <p:nvPr/>
        </p:nvSpPr>
        <p:spPr>
          <a:xfrm>
            <a:off x="2028017" y="3425456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Chunk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B8DDA-4435-A552-BAE0-76583984C502}"/>
              </a:ext>
            </a:extLst>
          </p:cNvPr>
          <p:cNvSpPr txBox="1"/>
          <p:nvPr/>
        </p:nvSpPr>
        <p:spPr>
          <a:xfrm>
            <a:off x="8345529" y="3455949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Chunk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D6AED-A5B0-A998-986A-6A360ED30534}"/>
              </a:ext>
            </a:extLst>
          </p:cNvPr>
          <p:cNvSpPr txBox="1"/>
          <p:nvPr/>
        </p:nvSpPr>
        <p:spPr>
          <a:xfrm>
            <a:off x="5454884" y="1648626"/>
            <a:ext cx="761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overlap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DAA694-274E-564E-0AD7-381B0167D3B7}"/>
              </a:ext>
            </a:extLst>
          </p:cNvPr>
          <p:cNvCxnSpPr/>
          <p:nvPr/>
        </p:nvCxnSpPr>
        <p:spPr>
          <a:xfrm flipH="1">
            <a:off x="3144064" y="2354651"/>
            <a:ext cx="1973741" cy="1070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50BAC1-D346-8CF7-F50D-B06E68BB24AE}"/>
              </a:ext>
            </a:extLst>
          </p:cNvPr>
          <p:cNvCxnSpPr>
            <a:cxnSpLocks/>
          </p:cNvCxnSpPr>
          <p:nvPr/>
        </p:nvCxnSpPr>
        <p:spPr>
          <a:xfrm>
            <a:off x="6541537" y="2404131"/>
            <a:ext cx="1872361" cy="9415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27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C0395-D5C0-867C-094C-924AFB67D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CC4E1-CA1E-CB50-4C29-10A79121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Chunking strategy: Semantic Chunking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2A483C0-AF93-5FF1-7049-F10C8DAD13F5}"/>
              </a:ext>
            </a:extLst>
          </p:cNvPr>
          <p:cNvSpPr/>
          <p:nvPr/>
        </p:nvSpPr>
        <p:spPr>
          <a:xfrm>
            <a:off x="1462391" y="1935829"/>
            <a:ext cx="1400783" cy="8041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60F0A-F178-0AA1-539B-5F4A363C1E6A}"/>
              </a:ext>
            </a:extLst>
          </p:cNvPr>
          <p:cNvSpPr txBox="1"/>
          <p:nvPr/>
        </p:nvSpPr>
        <p:spPr>
          <a:xfrm>
            <a:off x="1640731" y="1968573"/>
            <a:ext cx="104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-----------</a:t>
            </a:r>
          </a:p>
          <a:p>
            <a:r>
              <a:rPr lang="en-US" sz="1400" dirty="0"/>
              <a:t>--------------</a:t>
            </a:r>
          </a:p>
          <a:p>
            <a:r>
              <a:rPr lang="en-US" sz="1400" dirty="0"/>
              <a:t>------------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61F8B0-5023-745B-6103-A423C8EC3588}"/>
              </a:ext>
            </a:extLst>
          </p:cNvPr>
          <p:cNvSpPr/>
          <p:nvPr/>
        </p:nvSpPr>
        <p:spPr>
          <a:xfrm>
            <a:off x="5018944" y="1927149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087C01C-0241-BFC8-967B-EC3275C4DCD3}"/>
              </a:ext>
            </a:extLst>
          </p:cNvPr>
          <p:cNvSpPr/>
          <p:nvPr/>
        </p:nvSpPr>
        <p:spPr>
          <a:xfrm>
            <a:off x="5018944" y="2219137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42CDAB7-D589-6595-6A53-0CBD05A3C124}"/>
              </a:ext>
            </a:extLst>
          </p:cNvPr>
          <p:cNvSpPr/>
          <p:nvPr/>
        </p:nvSpPr>
        <p:spPr>
          <a:xfrm>
            <a:off x="5018944" y="2507739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DCAFD2-1F6D-60E0-A693-4259F999BBC9}"/>
              </a:ext>
            </a:extLst>
          </p:cNvPr>
          <p:cNvCxnSpPr>
            <a:cxnSpLocks/>
            <a:stCxn id="3" idx="3"/>
            <a:endCxn id="21" idx="3"/>
          </p:cNvCxnSpPr>
          <p:nvPr/>
        </p:nvCxnSpPr>
        <p:spPr>
          <a:xfrm flipV="1">
            <a:off x="2863174" y="2335911"/>
            <a:ext cx="2033335" cy="19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196A0D8-CC99-771B-1109-17D1F0C6D4C1}"/>
              </a:ext>
            </a:extLst>
          </p:cNvPr>
          <p:cNvSpPr txBox="1"/>
          <p:nvPr/>
        </p:nvSpPr>
        <p:spPr>
          <a:xfrm>
            <a:off x="3041514" y="1966579"/>
            <a:ext cx="18549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Segment Doc</a:t>
            </a:r>
          </a:p>
          <a:p>
            <a:endParaRPr lang="en-US" sz="1400" i="1" dirty="0"/>
          </a:p>
          <a:p>
            <a:r>
              <a:rPr lang="en-US" sz="1400" i="1" dirty="0"/>
              <a:t>(sentence/paragraph)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449F94-C96C-2075-88A5-897C32A1E3E8}"/>
              </a:ext>
            </a:extLst>
          </p:cNvPr>
          <p:cNvCxnSpPr>
            <a:cxnSpLocks/>
          </p:cNvCxnSpPr>
          <p:nvPr/>
        </p:nvCxnSpPr>
        <p:spPr>
          <a:xfrm>
            <a:off x="6653644" y="2335911"/>
            <a:ext cx="7040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202BBDF-D6CA-5AF6-42CD-26F5ED92B7F6}"/>
              </a:ext>
            </a:extLst>
          </p:cNvPr>
          <p:cNvSpPr/>
          <p:nvPr/>
        </p:nvSpPr>
        <p:spPr>
          <a:xfrm>
            <a:off x="7563294" y="2219136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4915F4-E946-59A9-B40F-336D92F0CDD8}"/>
              </a:ext>
            </a:extLst>
          </p:cNvPr>
          <p:cNvSpPr txBox="1"/>
          <p:nvPr/>
        </p:nvSpPr>
        <p:spPr>
          <a:xfrm>
            <a:off x="7283726" y="1729881"/>
            <a:ext cx="2040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First </a:t>
            </a:r>
            <a:r>
              <a:rPr lang="en-US" dirty="0" err="1"/>
              <a:t>Chunck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58C325-4329-34F3-3728-666049642E2B}"/>
              </a:ext>
            </a:extLst>
          </p:cNvPr>
          <p:cNvCxnSpPr>
            <a:cxnSpLocks/>
          </p:cNvCxnSpPr>
          <p:nvPr/>
        </p:nvCxnSpPr>
        <p:spPr>
          <a:xfrm>
            <a:off x="8247128" y="2507739"/>
            <a:ext cx="0" cy="5577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03F13BE-1DF2-91A0-AFCD-36E724034CEA}"/>
              </a:ext>
            </a:extLst>
          </p:cNvPr>
          <p:cNvSpPr/>
          <p:nvPr/>
        </p:nvSpPr>
        <p:spPr>
          <a:xfrm>
            <a:off x="7603486" y="3137012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214D3EB-9A59-D40F-86FE-2C240EE2A3D3}"/>
              </a:ext>
            </a:extLst>
          </p:cNvPr>
          <p:cNvSpPr/>
          <p:nvPr/>
        </p:nvSpPr>
        <p:spPr>
          <a:xfrm>
            <a:off x="7603486" y="3429000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569F4C-953A-0B3B-62AB-5A655F123EF5}"/>
              </a:ext>
            </a:extLst>
          </p:cNvPr>
          <p:cNvSpPr txBox="1"/>
          <p:nvPr/>
        </p:nvSpPr>
        <p:spPr>
          <a:xfrm>
            <a:off x="9215308" y="3105834"/>
            <a:ext cx="2179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 adding chunks</a:t>
            </a:r>
          </a:p>
          <a:p>
            <a:r>
              <a:rPr lang="en-US" dirty="0"/>
              <a:t>until cosine drops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D0FB00-84CC-2EC6-9DEA-E408AEFF7FC5}"/>
              </a:ext>
            </a:extLst>
          </p:cNvPr>
          <p:cNvSpPr txBox="1"/>
          <p:nvPr/>
        </p:nvSpPr>
        <p:spPr>
          <a:xfrm>
            <a:off x="5528417" y="269617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24193A-43D8-9A06-2AF3-D56FC6120302}"/>
              </a:ext>
            </a:extLst>
          </p:cNvPr>
          <p:cNvSpPr txBox="1"/>
          <p:nvPr/>
        </p:nvSpPr>
        <p:spPr>
          <a:xfrm>
            <a:off x="1424535" y="4649972"/>
            <a:ext cx="147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Chunks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9211ADC-3EF9-A6B8-6FC2-CF6131EE58BD}"/>
              </a:ext>
            </a:extLst>
          </p:cNvPr>
          <p:cNvSpPr/>
          <p:nvPr/>
        </p:nvSpPr>
        <p:spPr>
          <a:xfrm>
            <a:off x="1567737" y="5297190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9D45C5C-92A3-F41E-F7C4-47B96A09EF96}"/>
              </a:ext>
            </a:extLst>
          </p:cNvPr>
          <p:cNvSpPr/>
          <p:nvPr/>
        </p:nvSpPr>
        <p:spPr>
          <a:xfrm>
            <a:off x="1567737" y="5589178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DF9A35-0730-799B-A029-8FED6DB8883A}"/>
              </a:ext>
            </a:extLst>
          </p:cNvPr>
          <p:cNvSpPr/>
          <p:nvPr/>
        </p:nvSpPr>
        <p:spPr>
          <a:xfrm>
            <a:off x="3370897" y="5479090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99748B6-E870-274D-B837-65A9125E0E1B}"/>
              </a:ext>
            </a:extLst>
          </p:cNvPr>
          <p:cNvSpPr/>
          <p:nvPr/>
        </p:nvSpPr>
        <p:spPr>
          <a:xfrm>
            <a:off x="5159352" y="5297190"/>
            <a:ext cx="1400783" cy="22017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7771625-E0A9-BD52-6EEA-7ACE403F469C}"/>
              </a:ext>
            </a:extLst>
          </p:cNvPr>
          <p:cNvSpPr/>
          <p:nvPr/>
        </p:nvSpPr>
        <p:spPr>
          <a:xfrm>
            <a:off x="5159352" y="5589178"/>
            <a:ext cx="1400783" cy="22017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F373C84-F070-DA60-04AA-2AD33B78F485}"/>
              </a:ext>
            </a:extLst>
          </p:cNvPr>
          <p:cNvSpPr/>
          <p:nvPr/>
        </p:nvSpPr>
        <p:spPr>
          <a:xfrm>
            <a:off x="5159352" y="5877780"/>
            <a:ext cx="1400783" cy="220175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F6EFFC-D3CB-1B9E-7AA0-27D52969ACDB}"/>
              </a:ext>
            </a:extLst>
          </p:cNvPr>
          <p:cNvSpPr/>
          <p:nvPr/>
        </p:nvSpPr>
        <p:spPr>
          <a:xfrm>
            <a:off x="1424535" y="5149174"/>
            <a:ext cx="1688316" cy="82161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14FC0ED-3C41-1C20-1F80-644112F95EF5}"/>
              </a:ext>
            </a:extLst>
          </p:cNvPr>
          <p:cNvSpPr/>
          <p:nvPr/>
        </p:nvSpPr>
        <p:spPr>
          <a:xfrm>
            <a:off x="3208193" y="5149174"/>
            <a:ext cx="1688316" cy="8236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B60D9A-7A56-D5A4-7FFA-AECDDE03149E}"/>
              </a:ext>
            </a:extLst>
          </p:cNvPr>
          <p:cNvSpPr/>
          <p:nvPr/>
        </p:nvSpPr>
        <p:spPr>
          <a:xfrm>
            <a:off x="5059213" y="5164258"/>
            <a:ext cx="1688316" cy="104846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29E428-4905-33AF-86EB-E32154E41F7B}"/>
              </a:ext>
            </a:extLst>
          </p:cNvPr>
          <p:cNvSpPr txBox="1"/>
          <p:nvPr/>
        </p:nvSpPr>
        <p:spPr>
          <a:xfrm>
            <a:off x="1854156" y="6319713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Chunk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B8F21-9B7C-A3C1-202F-C639D856CBDA}"/>
              </a:ext>
            </a:extLst>
          </p:cNvPr>
          <p:cNvSpPr txBox="1"/>
          <p:nvPr/>
        </p:nvSpPr>
        <p:spPr>
          <a:xfrm>
            <a:off x="3655949" y="6326040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Chunk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43FF3-E2DD-CFD8-2DB4-71B836DE8B34}"/>
              </a:ext>
            </a:extLst>
          </p:cNvPr>
          <p:cNvSpPr txBox="1"/>
          <p:nvPr/>
        </p:nvSpPr>
        <p:spPr>
          <a:xfrm>
            <a:off x="5444404" y="6319714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Chunk 3</a:t>
            </a:r>
          </a:p>
        </p:txBody>
      </p:sp>
    </p:spTree>
    <p:extLst>
      <p:ext uri="{BB962C8B-B14F-4D97-AF65-F5344CB8AC3E}">
        <p14:creationId xmlns:p14="http://schemas.microsoft.com/office/powerpoint/2010/main" val="335599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1" grpId="0" animBg="1"/>
      <p:bldP spid="14" grpId="0" animBg="1"/>
      <p:bldP spid="15" grpId="0" animBg="1"/>
      <p:bldP spid="21" grpId="0"/>
      <p:bldP spid="26" grpId="0" animBg="1"/>
      <p:bldP spid="27" grpId="0"/>
      <p:bldP spid="31" grpId="0" animBg="1"/>
      <p:bldP spid="32" grpId="0" animBg="1"/>
      <p:bldP spid="33" grpId="0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D3AAD-E428-8921-338D-6ADF07F6C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0D9C-C1F7-1BF6-EFC5-A333C0A9A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/>
              <a:t>Chunking strategy: Other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FB6234-8922-32B1-7561-ABA234CF6C40}"/>
              </a:ext>
            </a:extLst>
          </p:cNvPr>
          <p:cNvSpPr/>
          <p:nvPr/>
        </p:nvSpPr>
        <p:spPr>
          <a:xfrm>
            <a:off x="1536706" y="2278972"/>
            <a:ext cx="1887187" cy="1887187"/>
          </a:xfrm>
          <a:prstGeom prst="ellipse">
            <a:avLst/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 descr="Document">
            <a:extLst>
              <a:ext uri="{FF2B5EF4-FFF2-40B4-BE49-F238E27FC236}">
                <a16:creationId xmlns:a16="http://schemas.microsoft.com/office/drawing/2014/main" id="{020A5622-3BCB-B850-BAFC-97C323EDFE90}"/>
              </a:ext>
            </a:extLst>
          </p:cNvPr>
          <p:cNvSpPr/>
          <p:nvPr/>
        </p:nvSpPr>
        <p:spPr>
          <a:xfrm>
            <a:off x="1938893" y="2681159"/>
            <a:ext cx="1082812" cy="108281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FAA042-5493-8BF8-F02B-638CAD1C0542}"/>
              </a:ext>
            </a:extLst>
          </p:cNvPr>
          <p:cNvGrpSpPr/>
          <p:nvPr/>
        </p:nvGrpSpPr>
        <p:grpSpPr>
          <a:xfrm>
            <a:off x="933424" y="4753972"/>
            <a:ext cx="3093750" cy="720000"/>
            <a:chOff x="75768" y="3053169"/>
            <a:chExt cx="3093750" cy="720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1C3053-FB95-C6C2-E192-1D05F329269A}"/>
                </a:ext>
              </a:extLst>
            </p:cNvPr>
            <p:cNvSpPr/>
            <p:nvPr/>
          </p:nvSpPr>
          <p:spPr>
            <a:xfrm>
              <a:off x="75768" y="3053169"/>
              <a:ext cx="30937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A45EB01-B184-8735-9C1A-EA3DF95183CF}"/>
                </a:ext>
              </a:extLst>
            </p:cNvPr>
            <p:cNvSpPr txBox="1"/>
            <p:nvPr/>
          </p:nvSpPr>
          <p:spPr>
            <a:xfrm>
              <a:off x="75768" y="3053169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100" kern="1200"/>
                <a:t>Document structure-based chunking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09996A1A-0277-98CE-41FE-6532FBFCF151}"/>
              </a:ext>
            </a:extLst>
          </p:cNvPr>
          <p:cNvSpPr/>
          <p:nvPr/>
        </p:nvSpPr>
        <p:spPr>
          <a:xfrm>
            <a:off x="5171862" y="2278972"/>
            <a:ext cx="1887187" cy="1887187"/>
          </a:xfrm>
          <a:prstGeom prst="ellipse">
            <a:avLst/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 descr="Puzzle">
            <a:extLst>
              <a:ext uri="{FF2B5EF4-FFF2-40B4-BE49-F238E27FC236}">
                <a16:creationId xmlns:a16="http://schemas.microsoft.com/office/drawing/2014/main" id="{5516BB56-9A30-6DFC-79BB-A90791F9D1B8}"/>
              </a:ext>
            </a:extLst>
          </p:cNvPr>
          <p:cNvSpPr/>
          <p:nvPr/>
        </p:nvSpPr>
        <p:spPr>
          <a:xfrm>
            <a:off x="5574049" y="2681159"/>
            <a:ext cx="1082812" cy="108281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2FD1EE0-CF6C-488E-EAF5-76387ADB742C}"/>
              </a:ext>
            </a:extLst>
          </p:cNvPr>
          <p:cNvGrpSpPr/>
          <p:nvPr/>
        </p:nvGrpSpPr>
        <p:grpSpPr>
          <a:xfrm>
            <a:off x="4568581" y="4753972"/>
            <a:ext cx="3093750" cy="720000"/>
            <a:chOff x="3710925" y="3053169"/>
            <a:chExt cx="3093750" cy="72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C0F06C-ADED-2910-D5FE-A8712A04BA73}"/>
                </a:ext>
              </a:extLst>
            </p:cNvPr>
            <p:cNvSpPr/>
            <p:nvPr/>
          </p:nvSpPr>
          <p:spPr>
            <a:xfrm>
              <a:off x="3710925" y="3053169"/>
              <a:ext cx="30937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BD2A52-5DF7-F17B-4217-B842724A9C55}"/>
                </a:ext>
              </a:extLst>
            </p:cNvPr>
            <p:cNvSpPr txBox="1"/>
            <p:nvPr/>
          </p:nvSpPr>
          <p:spPr>
            <a:xfrm>
              <a:off x="3710925" y="3053169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100" kern="1200"/>
                <a:t>Recursive chunking</a:t>
              </a: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8EB5B508-D255-A2BC-3E9F-5F35401F0CD4}"/>
              </a:ext>
            </a:extLst>
          </p:cNvPr>
          <p:cNvSpPr/>
          <p:nvPr/>
        </p:nvSpPr>
        <p:spPr>
          <a:xfrm>
            <a:off x="8807018" y="2278972"/>
            <a:ext cx="1887187" cy="1887187"/>
          </a:xfrm>
          <a:prstGeom prst="ellipse">
            <a:avLst/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 descr="Head with Gears">
            <a:extLst>
              <a:ext uri="{FF2B5EF4-FFF2-40B4-BE49-F238E27FC236}">
                <a16:creationId xmlns:a16="http://schemas.microsoft.com/office/drawing/2014/main" id="{6734A1DF-DAFC-7320-46EE-5E1467C12F21}"/>
              </a:ext>
            </a:extLst>
          </p:cNvPr>
          <p:cNvSpPr/>
          <p:nvPr/>
        </p:nvSpPr>
        <p:spPr>
          <a:xfrm>
            <a:off x="9209206" y="2681159"/>
            <a:ext cx="1082812" cy="108281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C3B99A2-AAAF-0DF2-05C0-4BCBEAD5EE80}"/>
              </a:ext>
            </a:extLst>
          </p:cNvPr>
          <p:cNvGrpSpPr/>
          <p:nvPr/>
        </p:nvGrpSpPr>
        <p:grpSpPr>
          <a:xfrm>
            <a:off x="8203737" y="4753972"/>
            <a:ext cx="3093750" cy="720000"/>
            <a:chOff x="7346081" y="3053169"/>
            <a:chExt cx="3093750" cy="720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984CEB7-02BC-E805-FF45-11D5148FAB0E}"/>
                </a:ext>
              </a:extLst>
            </p:cNvPr>
            <p:cNvSpPr/>
            <p:nvPr/>
          </p:nvSpPr>
          <p:spPr>
            <a:xfrm>
              <a:off x="7346081" y="3053169"/>
              <a:ext cx="30937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B08AD5-F076-44E4-00B3-01EB89F1920E}"/>
                </a:ext>
              </a:extLst>
            </p:cNvPr>
            <p:cNvSpPr txBox="1"/>
            <p:nvPr/>
          </p:nvSpPr>
          <p:spPr>
            <a:xfrm>
              <a:off x="7346081" y="3053169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100" kern="1200"/>
                <a:t>LLM Based chunking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72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5" grpId="0" animBg="1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1598E-80BF-8F68-17C3-F4E9DCF52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45FC5-7224-BCED-417D-16667EF1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/>
              <a:t>RAG Evaluation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B16669B-13B1-620E-BD50-7E34C056BAB2}"/>
              </a:ext>
            </a:extLst>
          </p:cNvPr>
          <p:cNvSpPr/>
          <p:nvPr/>
        </p:nvSpPr>
        <p:spPr>
          <a:xfrm>
            <a:off x="3770575" y="1566506"/>
            <a:ext cx="2555132" cy="5382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Embeddings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7B1E8FD-EECD-711C-D097-9ED0AEA673F3}"/>
              </a:ext>
            </a:extLst>
          </p:cNvPr>
          <p:cNvSpPr/>
          <p:nvPr/>
        </p:nvSpPr>
        <p:spPr>
          <a:xfrm>
            <a:off x="7447630" y="1363846"/>
            <a:ext cx="1031132" cy="9435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984AB3-DA94-C0E3-EE89-402AF8A2FDCE}"/>
              </a:ext>
            </a:extLst>
          </p:cNvPr>
          <p:cNvCxnSpPr>
            <a:cxnSpLocks/>
          </p:cNvCxnSpPr>
          <p:nvPr/>
        </p:nvCxnSpPr>
        <p:spPr>
          <a:xfrm>
            <a:off x="6325707" y="1834267"/>
            <a:ext cx="11219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F8D3E1A-4641-5D41-6901-299A4A48CE10}"/>
              </a:ext>
            </a:extLst>
          </p:cNvPr>
          <p:cNvSpPr/>
          <p:nvPr/>
        </p:nvSpPr>
        <p:spPr>
          <a:xfrm>
            <a:off x="2084556" y="1517746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6E935D-CDC7-4C57-7E8D-AF3DC9D60374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955090" y="2306059"/>
            <a:ext cx="2" cy="537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822FB3-9A9D-475F-1067-C02D94E48329}"/>
              </a:ext>
            </a:extLst>
          </p:cNvPr>
          <p:cNvSpPr/>
          <p:nvPr/>
        </p:nvSpPr>
        <p:spPr>
          <a:xfrm>
            <a:off x="7254701" y="3126905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58E5AD4-9D30-4F51-A1DB-53F26D184237}"/>
              </a:ext>
            </a:extLst>
          </p:cNvPr>
          <p:cNvSpPr/>
          <p:nvPr/>
        </p:nvSpPr>
        <p:spPr>
          <a:xfrm>
            <a:off x="7254701" y="3415507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BF13245-45C1-E2F0-D5FF-B7A4FCACF804}"/>
              </a:ext>
            </a:extLst>
          </p:cNvPr>
          <p:cNvSpPr/>
          <p:nvPr/>
        </p:nvSpPr>
        <p:spPr>
          <a:xfrm>
            <a:off x="7254699" y="3701350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58C308A-555E-93C1-EE65-31D94B5B4EFB}"/>
              </a:ext>
            </a:extLst>
          </p:cNvPr>
          <p:cNvSpPr/>
          <p:nvPr/>
        </p:nvSpPr>
        <p:spPr>
          <a:xfrm>
            <a:off x="7254700" y="2843853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09CE14B-F9E7-F65F-72E8-D0AEBC173BE7}"/>
              </a:ext>
            </a:extLst>
          </p:cNvPr>
          <p:cNvSpPr/>
          <p:nvPr/>
        </p:nvSpPr>
        <p:spPr>
          <a:xfrm>
            <a:off x="7254698" y="3996092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FF3029-2160-9752-A356-274D50BEDF64}"/>
              </a:ext>
            </a:extLst>
          </p:cNvPr>
          <p:cNvSpPr txBox="1"/>
          <p:nvPr/>
        </p:nvSpPr>
        <p:spPr>
          <a:xfrm>
            <a:off x="9450423" y="1650972"/>
            <a:ext cx="15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K Results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323F0A1-90B5-0B45-44AA-71C84587D838}"/>
              </a:ext>
            </a:extLst>
          </p:cNvPr>
          <p:cNvSpPr/>
          <p:nvPr/>
        </p:nvSpPr>
        <p:spPr>
          <a:xfrm>
            <a:off x="4979434" y="3285741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B13BA3-3669-F057-B67E-9076BFF4D6F2}"/>
              </a:ext>
            </a:extLst>
          </p:cNvPr>
          <p:cNvSpPr txBox="1"/>
          <p:nvPr/>
        </p:nvSpPr>
        <p:spPr>
          <a:xfrm>
            <a:off x="6350616" y="3250656"/>
            <a:ext cx="394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261BEA95-3813-C3B0-4227-BCB84E08E4E7}"/>
              </a:ext>
            </a:extLst>
          </p:cNvPr>
          <p:cNvSpPr/>
          <p:nvPr/>
        </p:nvSpPr>
        <p:spPr>
          <a:xfrm rot="5400000">
            <a:off x="6516791" y="2961065"/>
            <a:ext cx="655629" cy="362174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Amazon Bedrock - Solution de mise à l'échelle des applications d'IAG">
            <a:extLst>
              <a:ext uri="{FF2B5EF4-FFF2-40B4-BE49-F238E27FC236}">
                <a16:creationId xmlns:a16="http://schemas.microsoft.com/office/drawing/2014/main" id="{84CF5076-1921-04A6-0BAE-C56B2A4CB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t="9485" r="19311" b="10830"/>
          <a:stretch/>
        </p:blipFill>
        <p:spPr bwMode="auto">
          <a:xfrm>
            <a:off x="6388950" y="5179004"/>
            <a:ext cx="995435" cy="100937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BF212CB-4AF5-D357-2684-21B05AC184D0}"/>
              </a:ext>
            </a:extLst>
          </p:cNvPr>
          <p:cNvSpPr txBox="1"/>
          <p:nvPr/>
        </p:nvSpPr>
        <p:spPr>
          <a:xfrm>
            <a:off x="6096000" y="6285611"/>
            <a:ext cx="158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 Inference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D64A69-0358-7809-62C7-B01E349A7ACA}"/>
              </a:ext>
            </a:extLst>
          </p:cNvPr>
          <p:cNvSpPr txBox="1"/>
          <p:nvPr/>
        </p:nvSpPr>
        <p:spPr>
          <a:xfrm>
            <a:off x="9450423" y="3289033"/>
            <a:ext cx="21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Augmented prompt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10027A-1054-E551-1AE0-8CE3F7F7AC22}"/>
              </a:ext>
            </a:extLst>
          </p:cNvPr>
          <p:cNvCxnSpPr>
            <a:cxnSpLocks/>
          </p:cNvCxnSpPr>
          <p:nvPr/>
        </p:nvCxnSpPr>
        <p:spPr>
          <a:xfrm flipV="1">
            <a:off x="3054924" y="1834425"/>
            <a:ext cx="715651" cy="5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E5EF8885-9D06-FEE7-DC4E-F970C7F83374}"/>
              </a:ext>
            </a:extLst>
          </p:cNvPr>
          <p:cNvSpPr/>
          <p:nvPr/>
        </p:nvSpPr>
        <p:spPr>
          <a:xfrm>
            <a:off x="8817908" y="1661348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B0E8A04-C598-63C5-7DF7-B5B8A010F7BB}"/>
              </a:ext>
            </a:extLst>
          </p:cNvPr>
          <p:cNvSpPr/>
          <p:nvPr/>
        </p:nvSpPr>
        <p:spPr>
          <a:xfrm>
            <a:off x="2378348" y="2320520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690FBDB-4795-95FA-5C86-40EB528DFC3C}"/>
              </a:ext>
            </a:extLst>
          </p:cNvPr>
          <p:cNvSpPr/>
          <p:nvPr/>
        </p:nvSpPr>
        <p:spPr>
          <a:xfrm>
            <a:off x="4865775" y="2315570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BFA01FC-DD8E-37AB-7846-5C4A9A6F53E3}"/>
              </a:ext>
            </a:extLst>
          </p:cNvPr>
          <p:cNvSpPr/>
          <p:nvPr/>
        </p:nvSpPr>
        <p:spPr>
          <a:xfrm>
            <a:off x="8817908" y="3311688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E89A4E1-52B8-F1D3-4543-CD02F977F6A3}"/>
              </a:ext>
            </a:extLst>
          </p:cNvPr>
          <p:cNvSpPr/>
          <p:nvPr/>
        </p:nvSpPr>
        <p:spPr>
          <a:xfrm>
            <a:off x="10506417" y="5501044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82E908CD-EF27-584F-5C77-713D5518AAFE}"/>
              </a:ext>
            </a:extLst>
          </p:cNvPr>
          <p:cNvSpPr/>
          <p:nvPr/>
        </p:nvSpPr>
        <p:spPr>
          <a:xfrm>
            <a:off x="8616053" y="5357442"/>
            <a:ext cx="1725444" cy="6357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 Response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3E61EA6-26D0-0296-72DE-73F043361E09}"/>
              </a:ext>
            </a:extLst>
          </p:cNvPr>
          <p:cNvSpPr/>
          <p:nvPr/>
        </p:nvSpPr>
        <p:spPr>
          <a:xfrm>
            <a:off x="5592473" y="6295987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63492DC-79DA-B689-6EC3-9BA45877D137}"/>
              </a:ext>
            </a:extLst>
          </p:cNvPr>
          <p:cNvCxnSpPr>
            <a:cxnSpLocks/>
          </p:cNvCxnSpPr>
          <p:nvPr/>
        </p:nvCxnSpPr>
        <p:spPr>
          <a:xfrm flipV="1">
            <a:off x="7494130" y="5679548"/>
            <a:ext cx="1121923" cy="2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A66BA50-E08D-7629-D297-CC699C81AAAD}"/>
              </a:ext>
            </a:extLst>
          </p:cNvPr>
          <p:cNvSpPr/>
          <p:nvPr/>
        </p:nvSpPr>
        <p:spPr>
          <a:xfrm>
            <a:off x="7032812" y="2664150"/>
            <a:ext cx="1889312" cy="1726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0E98026-C0F7-4DCD-BEA6-1FEB80FC23B4}"/>
              </a:ext>
            </a:extLst>
          </p:cNvPr>
          <p:cNvSpPr/>
          <p:nvPr/>
        </p:nvSpPr>
        <p:spPr>
          <a:xfrm>
            <a:off x="8526991" y="5198859"/>
            <a:ext cx="1889312" cy="91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68376D-C473-3B99-18D8-5DCA103331DA}"/>
              </a:ext>
            </a:extLst>
          </p:cNvPr>
          <p:cNvSpPr txBox="1"/>
          <p:nvPr/>
        </p:nvSpPr>
        <p:spPr>
          <a:xfrm>
            <a:off x="9016917" y="2557707"/>
            <a:ext cx="1760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Chunk Retrieval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CB4C8FF-3353-AE7F-114E-EC30D652BA18}"/>
              </a:ext>
            </a:extLst>
          </p:cNvPr>
          <p:cNvSpPr txBox="1"/>
          <p:nvPr/>
        </p:nvSpPr>
        <p:spPr>
          <a:xfrm>
            <a:off x="9211742" y="4750236"/>
            <a:ext cx="2044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 Generation</a:t>
            </a:r>
          </a:p>
        </p:txBody>
      </p:sp>
    </p:spTree>
    <p:extLst>
      <p:ext uri="{BB962C8B-B14F-4D97-AF65-F5344CB8AC3E}">
        <p14:creationId xmlns:p14="http://schemas.microsoft.com/office/powerpoint/2010/main" val="268476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/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20896-C982-FDDC-0015-2F2FD6935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8BBE9-22EC-E3B7-3CE5-A6DCE3AFD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/>
              <a:t>RAG Evaluation - Retrieval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3830A7-9702-FFAE-D9A7-54B5DAD04DF2}"/>
              </a:ext>
            </a:extLst>
          </p:cNvPr>
          <p:cNvSpPr txBox="1"/>
          <p:nvPr/>
        </p:nvSpPr>
        <p:spPr>
          <a:xfrm>
            <a:off x="860370" y="1522709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Precision@ K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EF5D2F3-F38A-C39A-47BF-9F8D49C9C5CA}"/>
              </a:ext>
            </a:extLst>
          </p:cNvPr>
          <p:cNvSpPr/>
          <p:nvPr/>
        </p:nvSpPr>
        <p:spPr>
          <a:xfrm>
            <a:off x="987388" y="2343588"/>
            <a:ext cx="1400783" cy="2201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5275D75-781D-92B6-D307-D7450FF44AE1}"/>
              </a:ext>
            </a:extLst>
          </p:cNvPr>
          <p:cNvSpPr/>
          <p:nvPr/>
        </p:nvSpPr>
        <p:spPr>
          <a:xfrm>
            <a:off x="987388" y="2639500"/>
            <a:ext cx="1400783" cy="2201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B0BF6FF-E3F2-FDF4-357B-A9294FDAD5A8}"/>
              </a:ext>
            </a:extLst>
          </p:cNvPr>
          <p:cNvSpPr/>
          <p:nvPr/>
        </p:nvSpPr>
        <p:spPr>
          <a:xfrm>
            <a:off x="987388" y="2935412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2BE21ED-D1CD-B34A-0FF2-3858D7C60E8E}"/>
                  </a:ext>
                </a:extLst>
              </p:cNvPr>
              <p:cNvSpPr txBox="1"/>
              <p:nvPr/>
            </p:nvSpPr>
            <p:spPr>
              <a:xfrm>
                <a:off x="4248132" y="3429000"/>
                <a:ext cx="6861430" cy="676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@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𝑅𝑒𝑙𝑒𝑣𝑎𝑛𝑡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𝐼𝑡𝑒𝑚𝑠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𝑔𝑟𝑜𝑢𝑛𝑑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𝑡𝑟𝑢𝑡h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2BE21ED-D1CD-B34A-0FF2-3858D7C60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132" y="3429000"/>
                <a:ext cx="6861430" cy="676532"/>
              </a:xfrm>
              <a:prstGeom prst="rect">
                <a:avLst/>
              </a:prstGeom>
              <a:blipFill>
                <a:blip r:embed="rId2"/>
                <a:stretch>
                  <a:fillRect t="-185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39453A9-2DBD-C325-7AE7-915474B79705}"/>
              </a:ext>
            </a:extLst>
          </p:cNvPr>
          <p:cNvSpPr/>
          <p:nvPr/>
        </p:nvSpPr>
        <p:spPr>
          <a:xfrm>
            <a:off x="860370" y="5734891"/>
            <a:ext cx="1400783" cy="2201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27267A9-1432-D414-B012-5BC33B3BA6DF}"/>
              </a:ext>
            </a:extLst>
          </p:cNvPr>
          <p:cNvSpPr/>
          <p:nvPr/>
        </p:nvSpPr>
        <p:spPr>
          <a:xfrm>
            <a:off x="860370" y="6090816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E9BC9E-B173-CB7B-A7E1-A0C06B3309F7}"/>
              </a:ext>
            </a:extLst>
          </p:cNvPr>
          <p:cNvSpPr txBox="1"/>
          <p:nvPr/>
        </p:nvSpPr>
        <p:spPr>
          <a:xfrm>
            <a:off x="2334633" y="5660312"/>
            <a:ext cx="1055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Relevant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177F19-5B00-3E40-9F6F-912FEC474DF3}"/>
              </a:ext>
            </a:extLst>
          </p:cNvPr>
          <p:cNvSpPr txBox="1"/>
          <p:nvPr/>
        </p:nvSpPr>
        <p:spPr>
          <a:xfrm>
            <a:off x="2334633" y="6016237"/>
            <a:ext cx="1467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Relevant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11BE06C-A681-CE69-73A4-4A11798EA8E7}"/>
              </a:ext>
            </a:extLst>
          </p:cNvPr>
          <p:cNvCxnSpPr>
            <a:cxnSpLocks/>
          </p:cNvCxnSpPr>
          <p:nvPr/>
        </p:nvCxnSpPr>
        <p:spPr>
          <a:xfrm>
            <a:off x="527241" y="3781404"/>
            <a:ext cx="22343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3ECFB28-AC60-F005-3D6F-FD93EAF4ED8B}"/>
              </a:ext>
            </a:extLst>
          </p:cNvPr>
          <p:cNvSpPr txBox="1"/>
          <p:nvPr/>
        </p:nvSpPr>
        <p:spPr>
          <a:xfrm>
            <a:off x="2852870" y="359673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60D9241-E871-AD91-FBA6-EDBC93C27807}"/>
              </a:ext>
            </a:extLst>
          </p:cNvPr>
          <p:cNvSpPr/>
          <p:nvPr/>
        </p:nvSpPr>
        <p:spPr>
          <a:xfrm>
            <a:off x="987388" y="3231324"/>
            <a:ext cx="1400783" cy="2201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998D8C3-C1F4-546F-EACA-4FCA9244B8CD}"/>
              </a:ext>
            </a:extLst>
          </p:cNvPr>
          <p:cNvSpPr/>
          <p:nvPr/>
        </p:nvSpPr>
        <p:spPr>
          <a:xfrm>
            <a:off x="987388" y="3527236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E72DE4B-FAD4-83A0-0D2A-FCCE17879DCB}"/>
              </a:ext>
            </a:extLst>
          </p:cNvPr>
          <p:cNvSpPr/>
          <p:nvPr/>
        </p:nvSpPr>
        <p:spPr>
          <a:xfrm>
            <a:off x="987388" y="3823148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A235C73-3B90-E248-7D7B-3C9ABB2FE06F}"/>
              </a:ext>
            </a:extLst>
          </p:cNvPr>
          <p:cNvSpPr/>
          <p:nvPr/>
        </p:nvSpPr>
        <p:spPr>
          <a:xfrm>
            <a:off x="987388" y="4119061"/>
            <a:ext cx="1400783" cy="2201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</p:spTree>
    <p:extLst>
      <p:ext uri="{BB962C8B-B14F-4D97-AF65-F5344CB8AC3E}">
        <p14:creationId xmlns:p14="http://schemas.microsoft.com/office/powerpoint/2010/main" val="152151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7" grpId="0" animBg="1"/>
      <p:bldP spid="28" grpId="0" animBg="1"/>
      <p:bldP spid="34" grpId="0" animBg="1"/>
      <p:bldP spid="35" grpId="0" animBg="1"/>
      <p:bldP spid="49" grpId="0" animBg="1"/>
      <p:bldP spid="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092A1-1903-5B46-CFD4-98DDBD6B8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F5A3-9288-BB77-1B11-C84A0CA7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/>
              <a:t>RAG Evaluation - Retrieval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B5E1B66-951E-3BF9-4A55-8798C7B9316D}"/>
                  </a:ext>
                </a:extLst>
              </p:cNvPr>
              <p:cNvSpPr txBox="1"/>
              <p:nvPr/>
            </p:nvSpPr>
            <p:spPr>
              <a:xfrm>
                <a:off x="4256083" y="3415150"/>
                <a:ext cx="6484724" cy="732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@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𝑅𝑒𝑙𝑒𝑣𝑎𝑛𝑡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𝐼𝑡𝑒𝑚𝑠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𝑔𝑟𝑜𝑢𝑛𝑑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𝑡𝑟𝑢𝑡h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𝑅𝑒𝑙𝑒𝑣𝑎𝑛𝑡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𝐼𝑡𝑒𝑚𝑠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B5E1B66-951E-3BF9-4A55-8798C7B93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083" y="3415150"/>
                <a:ext cx="6484724" cy="732508"/>
              </a:xfrm>
              <a:prstGeom prst="rect">
                <a:avLst/>
              </a:prstGeom>
              <a:blipFill>
                <a:blip r:embed="rId2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D704A2B-153F-9E3D-F702-FD39D5F83957}"/>
              </a:ext>
            </a:extLst>
          </p:cNvPr>
          <p:cNvSpPr/>
          <p:nvPr/>
        </p:nvSpPr>
        <p:spPr>
          <a:xfrm>
            <a:off x="987388" y="2343588"/>
            <a:ext cx="1400783" cy="2201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D76EAD0-ECD6-1EA5-45E4-3CFA902BD171}"/>
              </a:ext>
            </a:extLst>
          </p:cNvPr>
          <p:cNvSpPr/>
          <p:nvPr/>
        </p:nvSpPr>
        <p:spPr>
          <a:xfrm>
            <a:off x="987388" y="2639500"/>
            <a:ext cx="1400783" cy="2201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81C0F27-95CA-D11C-58DC-AF56CFEB121A}"/>
              </a:ext>
            </a:extLst>
          </p:cNvPr>
          <p:cNvSpPr/>
          <p:nvPr/>
        </p:nvSpPr>
        <p:spPr>
          <a:xfrm>
            <a:off x="987388" y="2935412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3BBF84E-EA29-0769-4CCA-B5B4CDF09BCF}"/>
              </a:ext>
            </a:extLst>
          </p:cNvPr>
          <p:cNvSpPr/>
          <p:nvPr/>
        </p:nvSpPr>
        <p:spPr>
          <a:xfrm>
            <a:off x="860370" y="5734891"/>
            <a:ext cx="1400783" cy="2201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454AEC1-9F48-5B18-C90A-E25C6D70C142}"/>
              </a:ext>
            </a:extLst>
          </p:cNvPr>
          <p:cNvSpPr/>
          <p:nvPr/>
        </p:nvSpPr>
        <p:spPr>
          <a:xfrm>
            <a:off x="860370" y="6090816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C0BCAC-5588-DBF0-0A1D-D2FC67DC8B45}"/>
              </a:ext>
            </a:extLst>
          </p:cNvPr>
          <p:cNvSpPr txBox="1"/>
          <p:nvPr/>
        </p:nvSpPr>
        <p:spPr>
          <a:xfrm>
            <a:off x="2334633" y="5660312"/>
            <a:ext cx="1055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Relevant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701CD-3AC7-A37A-0E48-EC16C5056C45}"/>
              </a:ext>
            </a:extLst>
          </p:cNvPr>
          <p:cNvSpPr txBox="1"/>
          <p:nvPr/>
        </p:nvSpPr>
        <p:spPr>
          <a:xfrm>
            <a:off x="2334633" y="6016237"/>
            <a:ext cx="1467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Relevant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26E669-EA0C-BE99-ECA1-3D61239EFC92}"/>
              </a:ext>
            </a:extLst>
          </p:cNvPr>
          <p:cNvCxnSpPr>
            <a:cxnSpLocks/>
          </p:cNvCxnSpPr>
          <p:nvPr/>
        </p:nvCxnSpPr>
        <p:spPr>
          <a:xfrm>
            <a:off x="527241" y="3781404"/>
            <a:ext cx="22343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0E0DAB-15A7-B8A3-AD34-30D47879CC6C}"/>
              </a:ext>
            </a:extLst>
          </p:cNvPr>
          <p:cNvSpPr txBox="1"/>
          <p:nvPr/>
        </p:nvSpPr>
        <p:spPr>
          <a:xfrm>
            <a:off x="2852870" y="359673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5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751E6AB-701E-3DE3-6881-5ACB63B35234}"/>
              </a:ext>
            </a:extLst>
          </p:cNvPr>
          <p:cNvSpPr/>
          <p:nvPr/>
        </p:nvSpPr>
        <p:spPr>
          <a:xfrm>
            <a:off x="987388" y="3231324"/>
            <a:ext cx="1400783" cy="2201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7379DF3-AE04-F6A8-AE9D-52A6087048A2}"/>
              </a:ext>
            </a:extLst>
          </p:cNvPr>
          <p:cNvSpPr/>
          <p:nvPr/>
        </p:nvSpPr>
        <p:spPr>
          <a:xfrm>
            <a:off x="987388" y="3527236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93763F6-6988-179D-F51F-C2A9DBA90573}"/>
              </a:ext>
            </a:extLst>
          </p:cNvPr>
          <p:cNvSpPr/>
          <p:nvPr/>
        </p:nvSpPr>
        <p:spPr>
          <a:xfrm>
            <a:off x="987388" y="3823148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2EF49E4-48A1-A5EE-61A6-6291C4316248}"/>
              </a:ext>
            </a:extLst>
          </p:cNvPr>
          <p:cNvSpPr/>
          <p:nvPr/>
        </p:nvSpPr>
        <p:spPr>
          <a:xfrm>
            <a:off x="987388" y="4119061"/>
            <a:ext cx="1400783" cy="2201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605F70-8F87-220E-40F0-BEA013DFC248}"/>
              </a:ext>
            </a:extLst>
          </p:cNvPr>
          <p:cNvSpPr txBox="1"/>
          <p:nvPr/>
        </p:nvSpPr>
        <p:spPr>
          <a:xfrm>
            <a:off x="860370" y="1522709"/>
            <a:ext cx="124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Recall@ K</a:t>
            </a:r>
          </a:p>
        </p:txBody>
      </p:sp>
    </p:spTree>
    <p:extLst>
      <p:ext uri="{BB962C8B-B14F-4D97-AF65-F5344CB8AC3E}">
        <p14:creationId xmlns:p14="http://schemas.microsoft.com/office/powerpoint/2010/main" val="60236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C38D8-4EE2-05EB-A6AD-587C17805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DF84D74C-22E5-061D-DDE9-C622BC56BD06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11582400" cy="63817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choose good metrics ?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C39F391-F9D0-5105-7C1A-93E1D94CDB51}"/>
              </a:ext>
            </a:extLst>
          </p:cNvPr>
          <p:cNvGrpSpPr/>
          <p:nvPr/>
        </p:nvGrpSpPr>
        <p:grpSpPr>
          <a:xfrm>
            <a:off x="1255753" y="2018620"/>
            <a:ext cx="3391820" cy="461913"/>
            <a:chOff x="1255753" y="2018620"/>
            <a:chExt cx="3391820" cy="461913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8D90C798-797B-9297-FB79-F5568A3534A9}"/>
                </a:ext>
              </a:extLst>
            </p:cNvPr>
            <p:cNvSpPr/>
            <p:nvPr/>
          </p:nvSpPr>
          <p:spPr>
            <a:xfrm>
              <a:off x="1255753" y="2018620"/>
              <a:ext cx="490194" cy="461913"/>
            </a:xfrm>
            <a:prstGeom prst="ellipse">
              <a:avLst/>
            </a:prstGeom>
            <a:solidFill>
              <a:srgbClr val="147BB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1</a:t>
              </a: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FF9F80F5-8748-0246-AEEA-0D9C9AD100E5}"/>
                </a:ext>
              </a:extLst>
            </p:cNvPr>
            <p:cNvSpPr txBox="1"/>
            <p:nvPr/>
          </p:nvSpPr>
          <p:spPr>
            <a:xfrm>
              <a:off x="1825967" y="2064910"/>
              <a:ext cx="2821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Task-Appropriate</a:t>
              </a:r>
              <a:r>
                <a:rPr lang="fr-FR" dirty="0"/>
                <a:t> </a:t>
              </a:r>
              <a:r>
                <a:rPr lang="fr-FR" dirty="0" err="1"/>
                <a:t>Metrics</a:t>
              </a:r>
              <a:endParaRPr lang="en-US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0419715-8AEC-13C7-0C89-EE5E3D2ECBC6}"/>
              </a:ext>
            </a:extLst>
          </p:cNvPr>
          <p:cNvGrpSpPr/>
          <p:nvPr/>
        </p:nvGrpSpPr>
        <p:grpSpPr>
          <a:xfrm>
            <a:off x="1255753" y="3117410"/>
            <a:ext cx="2349868" cy="461913"/>
            <a:chOff x="1255753" y="3094264"/>
            <a:chExt cx="2349868" cy="461913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D09FCC50-A9D9-6E10-1C69-DFFA76236AB7}"/>
                </a:ext>
              </a:extLst>
            </p:cNvPr>
            <p:cNvSpPr/>
            <p:nvPr/>
          </p:nvSpPr>
          <p:spPr>
            <a:xfrm>
              <a:off x="1255753" y="3094264"/>
              <a:ext cx="490194" cy="461913"/>
            </a:xfrm>
            <a:prstGeom prst="ellipse">
              <a:avLst/>
            </a:prstGeom>
            <a:solidFill>
              <a:srgbClr val="147BB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2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C2FAC8E-1B74-DA2E-1C81-F3523F8F3943}"/>
                </a:ext>
              </a:extLst>
            </p:cNvPr>
            <p:cNvSpPr txBox="1"/>
            <p:nvPr/>
          </p:nvSpPr>
          <p:spPr>
            <a:xfrm>
              <a:off x="1825967" y="3140554"/>
              <a:ext cx="1779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Practical</a:t>
              </a:r>
              <a:r>
                <a:rPr lang="fr-FR" dirty="0"/>
                <a:t> Utility</a:t>
              </a:r>
              <a:endParaRPr lang="en-US" dirty="0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5B09106-1E0B-5672-98D9-2D0F95C51A5B}"/>
              </a:ext>
            </a:extLst>
          </p:cNvPr>
          <p:cNvGrpSpPr/>
          <p:nvPr/>
        </p:nvGrpSpPr>
        <p:grpSpPr>
          <a:xfrm>
            <a:off x="1255753" y="4216199"/>
            <a:ext cx="2349868" cy="461913"/>
            <a:chOff x="1255753" y="4216199"/>
            <a:chExt cx="2349868" cy="461913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18B8C64F-EC0F-BABF-6602-00CA0C8E179D}"/>
                </a:ext>
              </a:extLst>
            </p:cNvPr>
            <p:cNvSpPr/>
            <p:nvPr/>
          </p:nvSpPr>
          <p:spPr>
            <a:xfrm>
              <a:off x="1255753" y="4216199"/>
              <a:ext cx="490194" cy="461913"/>
            </a:xfrm>
            <a:prstGeom prst="ellipse">
              <a:avLst/>
            </a:prstGeom>
            <a:solidFill>
              <a:srgbClr val="147BB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3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DF7D9237-9CEE-D0DC-E391-E0410212C714}"/>
                </a:ext>
              </a:extLst>
            </p:cNvPr>
            <p:cNvSpPr txBox="1"/>
            <p:nvPr/>
          </p:nvSpPr>
          <p:spPr>
            <a:xfrm>
              <a:off x="1825967" y="4262489"/>
              <a:ext cx="1779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Interpretability</a:t>
              </a:r>
              <a:endParaRPr lang="en-US" dirty="0"/>
            </a:p>
          </p:txBody>
        </p:sp>
      </p:grpSp>
      <p:pic>
        <p:nvPicPr>
          <p:cNvPr id="9" name="Graphique 8" descr="Coche avec un remplissage uni">
            <a:extLst>
              <a:ext uri="{FF2B5EF4-FFF2-40B4-BE49-F238E27FC236}">
                <a16:creationId xmlns:a16="http://schemas.microsoft.com/office/drawing/2014/main" id="{8A099322-1345-2456-FE0A-BFCCCFF8F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7185" y="1952979"/>
            <a:ext cx="2744481" cy="274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9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BFE6-EBE1-6750-96DD-1718A938A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using RAG 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4456C6-7360-10EB-A166-918A8E777F7E}"/>
              </a:ext>
            </a:extLst>
          </p:cNvPr>
          <p:cNvSpPr/>
          <p:nvPr/>
        </p:nvSpPr>
        <p:spPr>
          <a:xfrm>
            <a:off x="2345068" y="2230838"/>
            <a:ext cx="450014" cy="460482"/>
          </a:xfrm>
          <a:prstGeom prst="ellipse">
            <a:avLst/>
          </a:prstGeom>
          <a:solidFill>
            <a:srgbClr val="147BBF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CADEF6-71AA-6929-EEE1-41A8FB38EA28}"/>
              </a:ext>
            </a:extLst>
          </p:cNvPr>
          <p:cNvSpPr txBox="1"/>
          <p:nvPr/>
        </p:nvSpPr>
        <p:spPr>
          <a:xfrm>
            <a:off x="3005470" y="2276412"/>
            <a:ext cx="494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Up-to-date  Information &amp; Reduce 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70A0CE-71FC-C685-9770-B67F197CE686}"/>
              </a:ext>
            </a:extLst>
          </p:cNvPr>
          <p:cNvSpPr txBox="1"/>
          <p:nvPr/>
        </p:nvSpPr>
        <p:spPr>
          <a:xfrm>
            <a:off x="3005470" y="3117715"/>
            <a:ext cx="494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Domain Adaptation and Customization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B8B3B6-1B31-AA0D-9249-5B62DEE689CD}"/>
              </a:ext>
            </a:extLst>
          </p:cNvPr>
          <p:cNvSpPr txBox="1"/>
          <p:nvPr/>
        </p:nvSpPr>
        <p:spPr>
          <a:xfrm>
            <a:off x="3005470" y="3941728"/>
            <a:ext cx="494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and Transparency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27EB371-179D-33DC-C75C-23BBF4AD39CD}"/>
              </a:ext>
            </a:extLst>
          </p:cNvPr>
          <p:cNvSpPr/>
          <p:nvPr/>
        </p:nvSpPr>
        <p:spPr>
          <a:xfrm>
            <a:off x="2345068" y="3072140"/>
            <a:ext cx="450014" cy="460482"/>
          </a:xfrm>
          <a:prstGeom prst="ellipse">
            <a:avLst/>
          </a:prstGeom>
          <a:solidFill>
            <a:srgbClr val="147BBF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D97ED9-E07D-4D12-8BEF-18EB5C7B8A80}"/>
              </a:ext>
            </a:extLst>
          </p:cNvPr>
          <p:cNvSpPr/>
          <p:nvPr/>
        </p:nvSpPr>
        <p:spPr>
          <a:xfrm>
            <a:off x="2340556" y="3896153"/>
            <a:ext cx="450014" cy="460482"/>
          </a:xfrm>
          <a:prstGeom prst="ellipse">
            <a:avLst/>
          </a:prstGeom>
          <a:solidFill>
            <a:srgbClr val="147BBF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2" name="Graphic 11" descr="Books with solid fill">
            <a:extLst>
              <a:ext uri="{FF2B5EF4-FFF2-40B4-BE49-F238E27FC236}">
                <a16:creationId xmlns:a16="http://schemas.microsoft.com/office/drawing/2014/main" id="{6703E7FC-29D0-8059-86C9-7646788AC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97091" y="2552540"/>
            <a:ext cx="1499681" cy="149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1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9" grpId="0"/>
      <p:bldP spid="3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12D4D-447B-7882-2EFF-D6243F8C4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698C9873-EFB9-008A-8F4A-DAA6EEE28871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11582400" cy="63817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constitute a good evaluation </a:t>
            </a:r>
            <a:r>
              <a:rPr lang="en-US" dirty="0" err="1"/>
              <a:t>dasaset</a:t>
            </a:r>
            <a:r>
              <a:rPr lang="en-US" dirty="0"/>
              <a:t> ?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9EE09EF6-D493-50E1-C923-227E42AED0C0}"/>
              </a:ext>
            </a:extLst>
          </p:cNvPr>
          <p:cNvGrpSpPr/>
          <p:nvPr/>
        </p:nvGrpSpPr>
        <p:grpSpPr>
          <a:xfrm>
            <a:off x="1255753" y="2018620"/>
            <a:ext cx="4845743" cy="461913"/>
            <a:chOff x="1255753" y="2018620"/>
            <a:chExt cx="4845743" cy="461913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C1A59916-EF1D-93FA-A689-169CEF0AD715}"/>
                </a:ext>
              </a:extLst>
            </p:cNvPr>
            <p:cNvSpPr/>
            <p:nvPr/>
          </p:nvSpPr>
          <p:spPr>
            <a:xfrm>
              <a:off x="1255753" y="2018620"/>
              <a:ext cx="490194" cy="461913"/>
            </a:xfrm>
            <a:prstGeom prst="ellipse">
              <a:avLst/>
            </a:prstGeom>
            <a:solidFill>
              <a:srgbClr val="147BB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1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0A4C4D0-F0F0-18D7-F393-115881D3C7DA}"/>
                </a:ext>
              </a:extLst>
            </p:cNvPr>
            <p:cNvSpPr txBox="1"/>
            <p:nvPr/>
          </p:nvSpPr>
          <p:spPr>
            <a:xfrm>
              <a:off x="1825967" y="2064910"/>
              <a:ext cx="4275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Diversity of </a:t>
              </a:r>
              <a:r>
                <a:rPr lang="fr-FR" dirty="0" err="1"/>
                <a:t>Task</a:t>
              </a:r>
              <a:r>
                <a:rPr lang="fr-FR" dirty="0"/>
                <a:t> Types and </a:t>
              </a:r>
              <a:r>
                <a:rPr lang="fr-FR" dirty="0" err="1"/>
                <a:t>Complexity</a:t>
              </a:r>
              <a:endParaRPr lang="en-US" dirty="0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7A125D1-E2D5-7F1C-A538-A4D0805C8D54}"/>
              </a:ext>
            </a:extLst>
          </p:cNvPr>
          <p:cNvGrpSpPr/>
          <p:nvPr/>
        </p:nvGrpSpPr>
        <p:grpSpPr>
          <a:xfrm>
            <a:off x="1255753" y="3117410"/>
            <a:ext cx="1732712" cy="461913"/>
            <a:chOff x="1255753" y="3094264"/>
            <a:chExt cx="1732712" cy="461913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408B3CDD-C02F-A4BB-95C9-1D1EE2B3995D}"/>
                </a:ext>
              </a:extLst>
            </p:cNvPr>
            <p:cNvSpPr/>
            <p:nvPr/>
          </p:nvSpPr>
          <p:spPr>
            <a:xfrm>
              <a:off x="1255753" y="3094264"/>
              <a:ext cx="490194" cy="461913"/>
            </a:xfrm>
            <a:prstGeom prst="ellipse">
              <a:avLst/>
            </a:prstGeom>
            <a:solidFill>
              <a:srgbClr val="147BB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2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BD3DBFC4-60E2-62BF-CB66-50F165DB6A49}"/>
                </a:ext>
              </a:extLst>
            </p:cNvPr>
            <p:cNvSpPr txBox="1"/>
            <p:nvPr/>
          </p:nvSpPr>
          <p:spPr>
            <a:xfrm>
              <a:off x="1825967" y="3140554"/>
              <a:ext cx="1162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Coverage</a:t>
              </a:r>
              <a:endParaRPr lang="en-US" dirty="0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376145E-6348-B408-2F88-820FBB6348A5}"/>
              </a:ext>
            </a:extLst>
          </p:cNvPr>
          <p:cNvGrpSpPr/>
          <p:nvPr/>
        </p:nvGrpSpPr>
        <p:grpSpPr>
          <a:xfrm>
            <a:off x="1255753" y="4216199"/>
            <a:ext cx="3005496" cy="461913"/>
            <a:chOff x="1255753" y="4216199"/>
            <a:chExt cx="3005496" cy="461913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60114AD1-1179-5415-A5C7-AA0EAAC068C1}"/>
                </a:ext>
              </a:extLst>
            </p:cNvPr>
            <p:cNvSpPr/>
            <p:nvPr/>
          </p:nvSpPr>
          <p:spPr>
            <a:xfrm>
              <a:off x="1255753" y="4216199"/>
              <a:ext cx="490194" cy="461913"/>
            </a:xfrm>
            <a:prstGeom prst="ellipse">
              <a:avLst/>
            </a:prstGeom>
            <a:solidFill>
              <a:srgbClr val="147BB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3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480547FF-9D57-BCA0-A820-4A883787FE0E}"/>
                </a:ext>
              </a:extLst>
            </p:cNvPr>
            <p:cNvSpPr txBox="1"/>
            <p:nvPr/>
          </p:nvSpPr>
          <p:spPr>
            <a:xfrm>
              <a:off x="1825967" y="4262489"/>
              <a:ext cx="2435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Ground Truth </a:t>
              </a:r>
              <a:r>
                <a:rPr lang="fr-FR" dirty="0" err="1"/>
                <a:t>Quality</a:t>
              </a:r>
              <a:endParaRPr lang="en-US" dirty="0"/>
            </a:p>
          </p:txBody>
        </p:sp>
      </p:grpSp>
      <p:pic>
        <p:nvPicPr>
          <p:cNvPr id="20" name="Graphique 19" descr="Liste de contrôle avec un remplissage uni">
            <a:extLst>
              <a:ext uri="{FF2B5EF4-FFF2-40B4-BE49-F238E27FC236}">
                <a16:creationId xmlns:a16="http://schemas.microsoft.com/office/drawing/2014/main" id="{1DD98A33-F65A-F5C9-EA05-36F1BDCF6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96950" y="1812744"/>
            <a:ext cx="3024949" cy="302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3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F3637-AD83-19C2-1358-6A1598CBB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CDD8F-ED13-BBA9-B7DA-213E6F81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Exercises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5210AF-CB72-DB49-D9A8-9F3769644A9E}"/>
              </a:ext>
            </a:extLst>
          </p:cNvPr>
          <p:cNvSpPr txBox="1"/>
          <p:nvPr/>
        </p:nvSpPr>
        <p:spPr>
          <a:xfrm>
            <a:off x="5472656" y="4091781"/>
            <a:ext cx="124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/day_1_rag</a:t>
            </a:r>
          </a:p>
        </p:txBody>
      </p:sp>
    </p:spTree>
    <p:extLst>
      <p:ext uri="{BB962C8B-B14F-4D97-AF65-F5344CB8AC3E}">
        <p14:creationId xmlns:p14="http://schemas.microsoft.com/office/powerpoint/2010/main" val="2176459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C25D7-5DB3-9534-E515-F5E62D2FD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5B99-BFA0-EEC0-1F7C-1AF51C91DB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Fine-Tuning 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AED26199-B0B0-A366-A4DC-9263A8CD8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65" y="93663"/>
            <a:ext cx="3187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44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D59EA-0AC9-0926-FC80-80972C671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0AC13-06F4-5B44-3AD3-A3F9B8D1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Pretraining vs Fine-tuning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456AB8-9125-0028-9E1F-A0DE45EBC6C7}"/>
              </a:ext>
            </a:extLst>
          </p:cNvPr>
          <p:cNvSpPr txBox="1"/>
          <p:nvPr/>
        </p:nvSpPr>
        <p:spPr>
          <a:xfrm>
            <a:off x="838200" y="2709839"/>
            <a:ext cx="4188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</a:rPr>
              <a:t>Pretraining</a:t>
            </a:r>
            <a:r>
              <a:rPr lang="en-US" dirty="0">
                <a:solidFill>
                  <a:schemeClr val="tx1"/>
                </a:solidFill>
              </a:rPr>
              <a:t>: self-supervised learning on vast amount of raw text.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B720A5-A0B3-CA53-3A6F-3AA2E388773D}"/>
              </a:ext>
            </a:extLst>
          </p:cNvPr>
          <p:cNvSpPr txBox="1"/>
          <p:nvPr/>
        </p:nvSpPr>
        <p:spPr>
          <a:xfrm>
            <a:off x="838200" y="3810778"/>
            <a:ext cx="4188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</a:rPr>
              <a:t>Supervised Fine Tuning</a:t>
            </a:r>
            <a:r>
              <a:rPr lang="en-US" dirty="0">
                <a:solidFill>
                  <a:schemeClr val="tx1"/>
                </a:solidFill>
              </a:rPr>
              <a:t>: labeled data to train domain-specific application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CA623CC-9A97-09DD-7371-E815BF953A21}"/>
              </a:ext>
            </a:extLst>
          </p:cNvPr>
          <p:cNvSpPr txBox="1"/>
          <p:nvPr/>
        </p:nvSpPr>
        <p:spPr>
          <a:xfrm>
            <a:off x="6450092" y="5472112"/>
            <a:ext cx="51523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b="1" dirty="0">
                <a:hlinkClick r:id="rId2"/>
              </a:rPr>
              <a:t>Source: Snapshot Ensemble‑Based Residual Network (SnapEnsemResNet) for Remote Sensing Image Scene Classification</a:t>
            </a:r>
            <a:endParaRPr lang="fr-FR" sz="700" b="1" dirty="0"/>
          </a:p>
        </p:txBody>
      </p:sp>
      <p:sp>
        <p:nvSpPr>
          <p:cNvPr id="4" name="AutoShape 2" descr="Training from scratch vs fine-tuning pretrained network. Utilizing fine-tuning approach using ImageNet weights has resulted into substantial improvement in classification performance as shown in the graph">
            <a:extLst>
              <a:ext uri="{FF2B5EF4-FFF2-40B4-BE49-F238E27FC236}">
                <a16:creationId xmlns:a16="http://schemas.microsoft.com/office/drawing/2014/main" id="{1E7E47D9-535D-3019-1ADE-D1E78F0100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7FD1FD-BE3B-46D6-30A8-E5ABBA4B1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782" y="2119607"/>
            <a:ext cx="5363269" cy="292358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6B4F09C-3363-1EA2-A38B-FBAF0EB7DE45}"/>
              </a:ext>
            </a:extLst>
          </p:cNvPr>
          <p:cNvSpPr txBox="1"/>
          <p:nvPr/>
        </p:nvSpPr>
        <p:spPr>
          <a:xfrm>
            <a:off x="5836618" y="4962241"/>
            <a:ext cx="556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Training </a:t>
            </a:r>
            <a:r>
              <a:rPr lang="fr-FR" sz="1400" dirty="0" err="1"/>
              <a:t>from</a:t>
            </a:r>
            <a:r>
              <a:rPr lang="fr-FR" sz="1400" dirty="0"/>
              <a:t> scratch vs fine-tuning </a:t>
            </a:r>
            <a:r>
              <a:rPr lang="fr-FR" sz="1400" dirty="0" err="1"/>
              <a:t>pretrained</a:t>
            </a:r>
            <a:r>
              <a:rPr lang="fr-FR" sz="1400" dirty="0"/>
              <a:t> network (classification)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7364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D8925-292A-D76C-E9F5-F38CB4F77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127EF-6912-B429-E144-397B7352F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Pre-trained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A1856-CC8F-F9BC-3FFC-68FA644F9FE3}"/>
              </a:ext>
            </a:extLst>
          </p:cNvPr>
          <p:cNvSpPr txBox="1"/>
          <p:nvPr/>
        </p:nvSpPr>
        <p:spPr>
          <a:xfrm>
            <a:off x="838200" y="2043486"/>
            <a:ext cx="4896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 models are not answer questions oriented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E8892-B2AD-EF03-CDA7-7AB97C821EC0}"/>
              </a:ext>
            </a:extLst>
          </p:cNvPr>
          <p:cNvSpPr txBox="1"/>
          <p:nvPr/>
        </p:nvSpPr>
        <p:spPr>
          <a:xfrm>
            <a:off x="838200" y="2558882"/>
            <a:ext cx="395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They only want to complete the text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71622-2E37-C895-C8D4-EDAB7D08C4BE}"/>
              </a:ext>
            </a:extLst>
          </p:cNvPr>
          <p:cNvSpPr txBox="1"/>
          <p:nvPr/>
        </p:nvSpPr>
        <p:spPr>
          <a:xfrm>
            <a:off x="6944597" y="2521082"/>
            <a:ext cx="4012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Assistant: “ Write poem about summer</a:t>
            </a:r>
          </a:p>
          <a:p>
            <a:r>
              <a:rPr lang="en-US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	Write poem about water…”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947EFC-6F83-B278-FA72-1E7980EB2436}"/>
              </a:ext>
            </a:extLst>
          </p:cNvPr>
          <p:cNvSpPr txBox="1"/>
          <p:nvPr/>
        </p:nvSpPr>
        <p:spPr>
          <a:xfrm>
            <a:off x="1235214" y="3650425"/>
            <a:ext cx="972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Pre-trained models are used as the raw material to build Fine-tuned models for specific use case</a:t>
            </a:r>
          </a:p>
        </p:txBody>
      </p:sp>
      <p:pic>
        <p:nvPicPr>
          <p:cNvPr id="3074" name="Picture 2" descr="Consignes relatives aux logos et à la marque | NVIDIA">
            <a:extLst>
              <a:ext uri="{FF2B5EF4-FFF2-40B4-BE49-F238E27FC236}">
                <a16:creationId xmlns:a16="http://schemas.microsoft.com/office/drawing/2014/main" id="{D1700C04-7606-855C-0EE3-D3789A3E5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336" y="5018968"/>
            <a:ext cx="2636957" cy="147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a start-up d'IA Hugging Face lève 235 millions de dollars auprès de  Google, Amazon,">
            <a:extLst>
              <a:ext uri="{FF2B5EF4-FFF2-40B4-BE49-F238E27FC236}">
                <a16:creationId xmlns:a16="http://schemas.microsoft.com/office/drawing/2014/main" id="{A9874954-37AD-F9AC-943F-90F240701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550" y="5176291"/>
            <a:ext cx="17462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acebook devient Meta pour refléter sa vision du futur">
            <a:extLst>
              <a:ext uri="{FF2B5EF4-FFF2-40B4-BE49-F238E27FC236}">
                <a16:creationId xmlns:a16="http://schemas.microsoft.com/office/drawing/2014/main" id="{BF208BAC-4910-B36B-A878-B05133F64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549" y="5018968"/>
            <a:ext cx="2198255" cy="146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34B47F-060E-BFE0-5982-E6BEAF7868D8}"/>
              </a:ext>
            </a:extLst>
          </p:cNvPr>
          <p:cNvSpPr txBox="1"/>
          <p:nvPr/>
        </p:nvSpPr>
        <p:spPr>
          <a:xfrm>
            <a:off x="4636351" y="4470385"/>
            <a:ext cx="269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Fondation</a:t>
            </a:r>
            <a:r>
              <a:rPr lang="en-US" sz="2400" b="1" dirty="0"/>
              <a:t>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80FDB-EE48-29EB-B852-76EA93A3FC70}"/>
              </a:ext>
            </a:extLst>
          </p:cNvPr>
          <p:cNvSpPr txBox="1"/>
          <p:nvPr/>
        </p:nvSpPr>
        <p:spPr>
          <a:xfrm>
            <a:off x="6978101" y="2005686"/>
            <a:ext cx="367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</a:rPr>
              <a:t>User: “Write a poem about flowers”</a:t>
            </a:r>
          </a:p>
        </p:txBody>
      </p:sp>
    </p:spTree>
    <p:extLst>
      <p:ext uri="{BB962C8B-B14F-4D97-AF65-F5344CB8AC3E}">
        <p14:creationId xmlns:p14="http://schemas.microsoft.com/office/powerpoint/2010/main" val="280131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639A5-DD29-B94D-9018-1C58FF144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6606-22AF-066F-8ADF-665CF69D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523" cy="1325563"/>
          </a:xfrm>
        </p:spPr>
        <p:txBody>
          <a:bodyPr/>
          <a:lstStyle/>
          <a:p>
            <a:r>
              <a:rPr lang="en-US" dirty="0"/>
              <a:t>Challenges of Training LLMs models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21569A8-A296-D309-52CB-A9CA83BC0503}"/>
              </a:ext>
            </a:extLst>
          </p:cNvPr>
          <p:cNvSpPr txBox="1"/>
          <p:nvPr/>
        </p:nvSpPr>
        <p:spPr>
          <a:xfrm>
            <a:off x="932567" y="2325362"/>
            <a:ext cx="313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parameter = 4 bytes (32-bit)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2CD04F2-E5AB-AC32-E6BF-5E99B274D971}"/>
              </a:ext>
            </a:extLst>
          </p:cNvPr>
          <p:cNvCxnSpPr/>
          <p:nvPr/>
        </p:nvCxnSpPr>
        <p:spPr>
          <a:xfrm>
            <a:off x="4500593" y="2543364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5F6149BB-472A-4BE4-7FF7-75E3DF2A9C25}"/>
              </a:ext>
            </a:extLst>
          </p:cNvPr>
          <p:cNvSpPr txBox="1"/>
          <p:nvPr/>
        </p:nvSpPr>
        <p:spPr>
          <a:xfrm>
            <a:off x="5826525" y="2358698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 parameter = 4 GB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49346A1-76D7-087B-6119-B5218E294348}"/>
              </a:ext>
            </a:extLst>
          </p:cNvPr>
          <p:cNvSpPr txBox="1"/>
          <p:nvPr/>
        </p:nvSpPr>
        <p:spPr>
          <a:xfrm>
            <a:off x="932567" y="2867703"/>
            <a:ext cx="2920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+ 8 bytes for Optimizer</a:t>
            </a:r>
          </a:p>
          <a:p>
            <a:r>
              <a:rPr lang="en-US" dirty="0"/>
              <a:t>+ 4 bytes for Gradient</a:t>
            </a:r>
            <a:br>
              <a:rPr lang="en-US" dirty="0"/>
            </a:br>
            <a:r>
              <a:rPr lang="en-US" dirty="0"/>
              <a:t>+ 8  bytes for Temp Memory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9748DF-1471-B3D1-F1C7-8A7E1ACD1F72}"/>
              </a:ext>
            </a:extLst>
          </p:cNvPr>
          <p:cNvSpPr txBox="1"/>
          <p:nvPr/>
        </p:nvSpPr>
        <p:spPr>
          <a:xfrm>
            <a:off x="2392806" y="4638550"/>
            <a:ext cx="703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requires  </a:t>
            </a:r>
            <a:r>
              <a:rPr lang="en-US" b="1" dirty="0"/>
              <a:t>6 times </a:t>
            </a:r>
            <a:r>
              <a:rPr lang="en-US" dirty="0"/>
              <a:t>more memory than actual size of the mode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AE7D732-2220-53A0-1D45-4DC0340A0555}"/>
              </a:ext>
            </a:extLst>
          </p:cNvPr>
          <p:cNvSpPr/>
          <p:nvPr/>
        </p:nvSpPr>
        <p:spPr>
          <a:xfrm>
            <a:off x="2289028" y="4487221"/>
            <a:ext cx="7127475" cy="6116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4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5C5A5-27C6-8214-45FF-28FC9D9A6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0B304-A9EB-690B-4E49-CA8214AD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68809" cy="1325563"/>
          </a:xfrm>
        </p:spPr>
        <p:txBody>
          <a:bodyPr/>
          <a:lstStyle/>
          <a:p>
            <a:r>
              <a:rPr lang="en-US" dirty="0"/>
              <a:t>Scaling Law (Chinchilla Scaling Law)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102ABF9-BC0A-64D7-E179-3BA344FA3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85" y="1518275"/>
            <a:ext cx="10432585" cy="325961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7258544-3A32-6444-7F6A-8CFDAEDF4ADA}"/>
              </a:ext>
            </a:extLst>
          </p:cNvPr>
          <p:cNvSpPr txBox="1"/>
          <p:nvPr/>
        </p:nvSpPr>
        <p:spPr>
          <a:xfrm>
            <a:off x="5298676" y="5561708"/>
            <a:ext cx="6021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fr-FR" dirty="0">
                <a:hlinkClick r:id="rId3"/>
              </a:rPr>
              <a:t>Training Compute-Optimal Large Language Models</a:t>
            </a:r>
            <a:r>
              <a:rPr lang="en-US" dirty="0">
                <a:hlinkClick r:id="rId3"/>
              </a:rPr>
              <a:t> 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DC97FC-36FA-C107-DF8E-E8E96ADA011C}"/>
              </a:ext>
            </a:extLst>
          </p:cNvPr>
          <p:cNvSpPr txBox="1"/>
          <p:nvPr/>
        </p:nvSpPr>
        <p:spPr>
          <a:xfrm>
            <a:off x="920455" y="6049574"/>
            <a:ext cx="300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Size = 20 x # Params</a:t>
            </a:r>
          </a:p>
        </p:txBody>
      </p:sp>
    </p:spTree>
    <p:extLst>
      <p:ext uri="{BB962C8B-B14F-4D97-AF65-F5344CB8AC3E}">
        <p14:creationId xmlns:p14="http://schemas.microsoft.com/office/powerpoint/2010/main" val="2008507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B65EA-BC35-AE0E-B8C5-7086FF2BE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D15BE-BD02-4D4F-4BEE-43BECC7DC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523" cy="1325563"/>
          </a:xfrm>
        </p:spPr>
        <p:txBody>
          <a:bodyPr/>
          <a:lstStyle/>
          <a:p>
            <a:r>
              <a:rPr lang="en-US" dirty="0"/>
              <a:t>Challenges of Training LLMs models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FC99A16-43A6-56E2-9CBD-6602842F74B5}"/>
              </a:ext>
            </a:extLst>
          </p:cNvPr>
          <p:cNvSpPr txBox="1"/>
          <p:nvPr/>
        </p:nvSpPr>
        <p:spPr>
          <a:xfrm>
            <a:off x="793287" y="1690688"/>
            <a:ext cx="23024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Example (simplified)</a:t>
            </a:r>
            <a:r>
              <a:rPr lang="en-US" dirty="0"/>
              <a:t>  </a:t>
            </a:r>
          </a:p>
          <a:p>
            <a:br>
              <a:rPr lang="en-US" dirty="0"/>
            </a:br>
            <a:r>
              <a:rPr lang="en-US" dirty="0"/>
              <a:t>- Llama 40B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E7D7F94-7239-281E-8BAB-F6CA2253D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008" y="1326688"/>
            <a:ext cx="1794161" cy="100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F1572C1-FBB0-86E6-5E78-FE9F4FEC14C3}"/>
              </a:ext>
            </a:extLst>
          </p:cNvPr>
          <p:cNvCxnSpPr/>
          <p:nvPr/>
        </p:nvCxnSpPr>
        <p:spPr>
          <a:xfrm>
            <a:off x="2314511" y="2429352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3DDF07F0-E647-6B04-12CD-6798C0607CC7}"/>
              </a:ext>
            </a:extLst>
          </p:cNvPr>
          <p:cNvSpPr txBox="1"/>
          <p:nvPr/>
        </p:nvSpPr>
        <p:spPr>
          <a:xfrm>
            <a:off x="3640443" y="2244686"/>
            <a:ext cx="3587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Required to train </a:t>
            </a:r>
            <a:br>
              <a:rPr lang="en-US" dirty="0"/>
            </a:br>
            <a:r>
              <a:rPr lang="en-US" dirty="0"/>
              <a:t>40B parameter = 6*40 GB = 240GB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E6C21DE-2D2D-3969-60CF-482E22A6983E}"/>
              </a:ext>
            </a:extLst>
          </p:cNvPr>
          <p:cNvCxnSpPr/>
          <p:nvPr/>
        </p:nvCxnSpPr>
        <p:spPr>
          <a:xfrm>
            <a:off x="2314511" y="3219090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552B6959-5616-A993-A3F3-92AF848731C6}"/>
              </a:ext>
            </a:extLst>
          </p:cNvPr>
          <p:cNvSpPr txBox="1"/>
          <p:nvPr/>
        </p:nvSpPr>
        <p:spPr>
          <a:xfrm>
            <a:off x="3640443" y="3034424"/>
            <a:ext cx="3674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Size = 20 x 40 = 800B Token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B1E21BF7-3259-CAC5-F09D-AA76AE71364C}"/>
                  </a:ext>
                </a:extLst>
              </p:cNvPr>
              <p:cNvSpPr txBox="1"/>
              <p:nvPr/>
            </p:nvSpPr>
            <p:spPr>
              <a:xfrm>
                <a:off x="1174793" y="4008827"/>
                <a:ext cx="5775684" cy="946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Compute in Total of floating points for training the model </a:t>
                </a:r>
                <a:br>
                  <a:rPr lang="en-US" dirty="0"/>
                </a:br>
                <a:r>
                  <a:rPr lang="en-US" dirty="0"/>
                  <a:t>	= 4 x 40B x 800B = 128 000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9+9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	= 128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𝐹𝐿𝑂𝑃𝑆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B1E21BF7-3259-CAC5-F09D-AA76AE713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793" y="4008827"/>
                <a:ext cx="5775684" cy="946991"/>
              </a:xfrm>
              <a:prstGeom prst="rect">
                <a:avLst/>
              </a:prstGeom>
              <a:blipFill>
                <a:blip r:embed="rId3"/>
                <a:stretch>
                  <a:fillRect l="-877" t="-2632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B9C4D21C-2D09-D373-A705-45FA67B90D0B}"/>
                  </a:ext>
                </a:extLst>
              </p:cNvPr>
              <p:cNvSpPr txBox="1"/>
              <p:nvPr/>
            </p:nvSpPr>
            <p:spPr>
              <a:xfrm>
                <a:off x="6667247" y="5158462"/>
                <a:ext cx="1957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/>
                  <a:t>(1 TFLOP = 1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en-US" sz="1200" i="1" dirty="0"/>
                  <a:t> FLOPS) </a:t>
                </a: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B9C4D21C-2D09-D373-A705-45FA67B90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247" y="5158462"/>
                <a:ext cx="1957331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C8C31F-4AEA-C69B-73C8-D1E87284637F}"/>
                  </a:ext>
                </a:extLst>
              </p:cNvPr>
              <p:cNvSpPr txBox="1"/>
              <p:nvPr/>
            </p:nvSpPr>
            <p:spPr>
              <a:xfrm>
                <a:off x="2549420" y="6073628"/>
                <a:ext cx="70513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Total Time to train = </a:t>
                </a:r>
                <a:r>
                  <a:rPr lang="en-US" b="1" dirty="0"/>
                  <a:t>A</a:t>
                </a:r>
                <a:r>
                  <a:rPr lang="en-US" dirty="0"/>
                  <a:t> / </a:t>
                </a:r>
                <a:r>
                  <a:rPr lang="en-US" b="1" dirty="0"/>
                  <a:t>B</a:t>
                </a:r>
                <a:r>
                  <a:rPr lang="en-US" dirty="0"/>
                  <a:t> = 82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𝑠𝑒𝑐𝑜𝑛𝑑𝑠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9 490 Days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26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𝑌𝑒𝑎𝑟𝑠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C8C31F-4AEA-C69B-73C8-D1E872846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420" y="6073628"/>
                <a:ext cx="7051354" cy="369332"/>
              </a:xfrm>
              <a:prstGeom prst="rect">
                <a:avLst/>
              </a:prstGeom>
              <a:blipFill>
                <a:blip r:embed="rId5"/>
                <a:stretch>
                  <a:fillRect l="-71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6CF7F9A-1065-C81A-2FD0-D732D3EC01E8}"/>
                  </a:ext>
                </a:extLst>
              </p:cNvPr>
              <p:cNvSpPr txBox="1"/>
              <p:nvPr/>
            </p:nvSpPr>
            <p:spPr>
              <a:xfrm>
                <a:off x="1174793" y="5112296"/>
                <a:ext cx="3746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 </a:t>
                </a:r>
                <a:r>
                  <a:rPr lang="fr-FR" dirty="0" err="1"/>
                  <a:t>Nvidia</a:t>
                </a:r>
                <a:r>
                  <a:rPr lang="fr-FR" dirty="0"/>
                  <a:t> A100 = 156 </a:t>
                </a:r>
                <a:r>
                  <a:rPr lang="en-US" dirty="0"/>
                  <a:t>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i="0" smtClean="0">
                        <a:latin typeface="Cambria Math" panose="02040503050406030204" pitchFamily="18" charset="0"/>
                      </a:rPr>
                      <m:t>FLOP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FR" b="1" i="0" dirty="0" smtClean="0"/>
                      <m:t> </m:t>
                    </m:r>
                    <m:r>
                      <m:rPr>
                        <m:nor/>
                      </m:rPr>
                      <a:rPr lang="fr-FR" b="1" dirty="0"/>
                      <m:t>(</m:t>
                    </m:r>
                    <m:r>
                      <m:rPr>
                        <m:nor/>
                      </m:rPr>
                      <a:rPr lang="fr-FR" b="1" dirty="0"/>
                      <m:t>B</m:t>
                    </m:r>
                    <m:r>
                      <m:rPr>
                        <m:nor/>
                      </m:rPr>
                      <a:rPr lang="fr-FR" b="1" dirty="0"/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6CF7F9A-1065-C81A-2FD0-D732D3EC0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793" y="5112296"/>
                <a:ext cx="3746347" cy="369332"/>
              </a:xfrm>
              <a:prstGeom prst="rect">
                <a:avLst/>
              </a:prstGeom>
              <a:blipFill>
                <a:blip r:embed="rId6"/>
                <a:stretch>
                  <a:fillRect l="-135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BEF0B3B-BB1D-9925-FE80-F2CBF4539B20}"/>
              </a:ext>
            </a:extLst>
          </p:cNvPr>
          <p:cNvSpPr txBox="1"/>
          <p:nvPr/>
        </p:nvSpPr>
        <p:spPr>
          <a:xfrm>
            <a:off x="7772951" y="2534062"/>
            <a:ext cx="3124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(1 single A100 GPU cannot host such model)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5DBFC-E199-E3FE-9476-DA5F835A3C43}"/>
              </a:ext>
            </a:extLst>
          </p:cNvPr>
          <p:cNvSpPr txBox="1"/>
          <p:nvPr/>
        </p:nvSpPr>
        <p:spPr>
          <a:xfrm>
            <a:off x="7772950" y="4288768"/>
            <a:ext cx="3164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(Assuming 4</a:t>
            </a:r>
            <a:r>
              <a:rPr lang="en-US" sz="1200" dirty="0"/>
              <a:t> FLOPs per parameter per token</a:t>
            </a:r>
            <a:r>
              <a:rPr lang="en-US" sz="1200" i="1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5192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5" grpId="0"/>
      <p:bldP spid="16" grpId="0"/>
      <p:bldP spid="17" grpId="0"/>
      <p:bldP spid="18" grpId="0"/>
      <p:bldP spid="19" grpId="0"/>
      <p:bldP spid="4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97326-2929-BBBC-B057-C939F0C34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E333-42A6-7F3C-6D7E-37A0DEA2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523" cy="1325563"/>
          </a:xfrm>
        </p:spPr>
        <p:txBody>
          <a:bodyPr/>
          <a:lstStyle/>
          <a:p>
            <a:r>
              <a:rPr lang="en-US" dirty="0"/>
              <a:t>Challenges of Training LLMs models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7E579D4-3CB2-933C-000A-77605DE8DEDC}"/>
              </a:ext>
            </a:extLst>
          </p:cNvPr>
          <p:cNvSpPr txBox="1"/>
          <p:nvPr/>
        </p:nvSpPr>
        <p:spPr>
          <a:xfrm>
            <a:off x="793287" y="1690688"/>
            <a:ext cx="1361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Example</a:t>
            </a:r>
            <a:r>
              <a:rPr lang="en-US" dirty="0"/>
              <a:t>  </a:t>
            </a:r>
          </a:p>
          <a:p>
            <a:br>
              <a:rPr lang="en-US" dirty="0"/>
            </a:br>
            <a:r>
              <a:rPr lang="en-US" dirty="0"/>
              <a:t>- Llama 40B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C6A1429-044F-3EE2-B318-F1BC5CBB7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008" y="1326688"/>
            <a:ext cx="1794161" cy="100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7911C73A-B592-CB55-8DA5-17715A7E12BC}"/>
              </a:ext>
            </a:extLst>
          </p:cNvPr>
          <p:cNvCxnSpPr/>
          <p:nvPr/>
        </p:nvCxnSpPr>
        <p:spPr>
          <a:xfrm>
            <a:off x="2314511" y="2429352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12BE4156-5ED8-00F9-2C83-E50C5AB77C11}"/>
              </a:ext>
            </a:extLst>
          </p:cNvPr>
          <p:cNvSpPr txBox="1"/>
          <p:nvPr/>
        </p:nvSpPr>
        <p:spPr>
          <a:xfrm>
            <a:off x="3640443" y="2244686"/>
            <a:ext cx="3587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Required to train </a:t>
            </a:r>
            <a:br>
              <a:rPr lang="en-US" dirty="0"/>
            </a:br>
            <a:r>
              <a:rPr lang="en-US" dirty="0"/>
              <a:t>40B parameter = 6*40 GB = 240GB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4CDDD56-E118-4FB4-9FE7-99599E16961D}"/>
              </a:ext>
            </a:extLst>
          </p:cNvPr>
          <p:cNvCxnSpPr/>
          <p:nvPr/>
        </p:nvCxnSpPr>
        <p:spPr>
          <a:xfrm>
            <a:off x="2314511" y="3219090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970E742-F995-447A-0204-B27C59FD9F4F}"/>
              </a:ext>
            </a:extLst>
          </p:cNvPr>
          <p:cNvSpPr txBox="1"/>
          <p:nvPr/>
        </p:nvSpPr>
        <p:spPr>
          <a:xfrm>
            <a:off x="3640443" y="3034424"/>
            <a:ext cx="3674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Size = 20 x 40 = 800B Token</a:t>
            </a:r>
          </a:p>
        </p:txBody>
      </p:sp>
      <p:pic>
        <p:nvPicPr>
          <p:cNvPr id="3074" name="Picture 2" descr="dp-pp-tp-3d">
            <a:extLst>
              <a:ext uri="{FF2B5EF4-FFF2-40B4-BE49-F238E27FC236}">
                <a16:creationId xmlns:a16="http://schemas.microsoft.com/office/drawing/2014/main" id="{E5F6FB75-4DF9-FFB9-888C-50DA4A28C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87" y="4124306"/>
            <a:ext cx="2972052" cy="171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D14A593-1538-92AC-0523-DE31DB0310C5}"/>
              </a:ext>
            </a:extLst>
          </p:cNvPr>
          <p:cNvSpPr txBox="1"/>
          <p:nvPr/>
        </p:nvSpPr>
        <p:spPr>
          <a:xfrm>
            <a:off x="1282994" y="5865484"/>
            <a:ext cx="158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Parallelization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A0E57D0-F543-C12E-FF15-208ED6F8102F}"/>
              </a:ext>
            </a:extLst>
          </p:cNvPr>
          <p:cNvSpPr txBox="1"/>
          <p:nvPr/>
        </p:nvSpPr>
        <p:spPr>
          <a:xfrm>
            <a:off x="1490946" y="6335452"/>
            <a:ext cx="1507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5"/>
              </a:rPr>
              <a:t>Hugging Face</a:t>
            </a:r>
            <a:endParaRPr lang="en-US" sz="11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47472D4-D628-361B-9009-240B976517B1}"/>
              </a:ext>
            </a:extLst>
          </p:cNvPr>
          <p:cNvSpPr txBox="1"/>
          <p:nvPr/>
        </p:nvSpPr>
        <p:spPr>
          <a:xfrm>
            <a:off x="6295461" y="3852365"/>
            <a:ext cx="2425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32 Bytes floating point </a:t>
            </a:r>
            <a:br>
              <a:rPr lang="en-US" dirty="0"/>
            </a:br>
            <a:r>
              <a:rPr lang="en-US" dirty="0"/>
              <a:t>(32 FP)</a:t>
            </a:r>
          </a:p>
        </p:txBody>
      </p:sp>
      <p:sp>
        <p:nvSpPr>
          <p:cNvPr id="11" name="Trapèze 10">
            <a:extLst>
              <a:ext uri="{FF2B5EF4-FFF2-40B4-BE49-F238E27FC236}">
                <a16:creationId xmlns:a16="http://schemas.microsoft.com/office/drawing/2014/main" id="{0762F842-6765-DE4B-DF4D-D516871C2056}"/>
              </a:ext>
            </a:extLst>
          </p:cNvPr>
          <p:cNvSpPr/>
          <p:nvPr/>
        </p:nvSpPr>
        <p:spPr>
          <a:xfrm rot="10800000">
            <a:off x="6919817" y="4626501"/>
            <a:ext cx="1188670" cy="926511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EFE324F-FA63-AF83-6729-475473BBC5DB}"/>
              </a:ext>
            </a:extLst>
          </p:cNvPr>
          <p:cNvSpPr txBox="1"/>
          <p:nvPr/>
        </p:nvSpPr>
        <p:spPr>
          <a:xfrm>
            <a:off x="7161564" y="5680818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16FB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3B9B940-AABA-1F85-36CA-2A87272D15E9}"/>
              </a:ext>
            </a:extLst>
          </p:cNvPr>
          <p:cNvCxnSpPr>
            <a:endCxn id="12" idx="0"/>
          </p:cNvCxnSpPr>
          <p:nvPr/>
        </p:nvCxnSpPr>
        <p:spPr>
          <a:xfrm flipH="1">
            <a:off x="7507973" y="4481166"/>
            <a:ext cx="6178" cy="11996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6499879E-770C-040B-DC70-8BD31459FCB4}"/>
              </a:ext>
            </a:extLst>
          </p:cNvPr>
          <p:cNvSpPr txBox="1"/>
          <p:nvPr/>
        </p:nvSpPr>
        <p:spPr>
          <a:xfrm>
            <a:off x="8835163" y="3806198"/>
            <a:ext cx="236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parameter = 4 bytes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0B9EC94-285B-521D-D6CB-E21A6DC2BDDC}"/>
              </a:ext>
            </a:extLst>
          </p:cNvPr>
          <p:cNvSpPr txBox="1"/>
          <p:nvPr/>
        </p:nvSpPr>
        <p:spPr>
          <a:xfrm>
            <a:off x="8845008" y="5650310"/>
            <a:ext cx="23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parameter = 2 bytes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851323D-02B7-308F-FD2B-0FA8BADF4D9C}"/>
              </a:ext>
            </a:extLst>
          </p:cNvPr>
          <p:cNvSpPr txBox="1"/>
          <p:nvPr/>
        </p:nvSpPr>
        <p:spPr>
          <a:xfrm>
            <a:off x="6775239" y="6050150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Quantization</a:t>
            </a:r>
          </a:p>
        </p:txBody>
      </p:sp>
    </p:spTree>
    <p:extLst>
      <p:ext uri="{BB962C8B-B14F-4D97-AF65-F5344CB8AC3E}">
        <p14:creationId xmlns:p14="http://schemas.microsoft.com/office/powerpoint/2010/main" val="4150184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72C96-E4FD-70A7-B0A4-91C007697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0E8D-A0B7-CA39-2B64-208D4E5AB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523" cy="1325563"/>
          </a:xfrm>
        </p:spPr>
        <p:txBody>
          <a:bodyPr/>
          <a:lstStyle/>
          <a:p>
            <a:r>
              <a:rPr lang="en-US" dirty="0"/>
              <a:t>Scaling Choices for Pre-training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D998170-8D97-668F-E600-89096B66B7F8}"/>
              </a:ext>
            </a:extLst>
          </p:cNvPr>
          <p:cNvSpPr/>
          <p:nvPr/>
        </p:nvSpPr>
        <p:spPr>
          <a:xfrm>
            <a:off x="2967256" y="4786901"/>
            <a:ext cx="1459407" cy="1144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Size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FFFECF3-A4BB-6D87-401B-4183CC6A78F4}"/>
              </a:ext>
            </a:extLst>
          </p:cNvPr>
          <p:cNvSpPr/>
          <p:nvPr/>
        </p:nvSpPr>
        <p:spPr>
          <a:xfrm>
            <a:off x="7507213" y="4786901"/>
            <a:ext cx="1459407" cy="1144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</a:t>
            </a:r>
            <a:br>
              <a:rPr lang="en-US" dirty="0"/>
            </a:br>
            <a:r>
              <a:rPr lang="en-US" dirty="0"/>
              <a:t>Size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5D11F4A-66B5-C0C6-B234-28A59E8C1147}"/>
              </a:ext>
            </a:extLst>
          </p:cNvPr>
          <p:cNvSpPr/>
          <p:nvPr/>
        </p:nvSpPr>
        <p:spPr>
          <a:xfrm>
            <a:off x="5258430" y="1690688"/>
            <a:ext cx="1459407" cy="114451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Budget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EB8B07D-1018-A332-CD93-9B7480F6E585}"/>
              </a:ext>
            </a:extLst>
          </p:cNvPr>
          <p:cNvSpPr txBox="1"/>
          <p:nvPr/>
        </p:nvSpPr>
        <p:spPr>
          <a:xfrm>
            <a:off x="5056660" y="2831585"/>
            <a:ext cx="186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Cost/Time/GPUs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2BE3B0C3-6D85-82F7-D3E1-8CBC39FDFF9A}"/>
              </a:ext>
            </a:extLst>
          </p:cNvPr>
          <p:cNvSpPr/>
          <p:nvPr/>
        </p:nvSpPr>
        <p:spPr>
          <a:xfrm>
            <a:off x="4469054" y="3212512"/>
            <a:ext cx="3038159" cy="1558378"/>
          </a:xfrm>
          <a:prstGeom prst="triangl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2851856-6150-6A5E-FF15-6F23D98300C4}"/>
              </a:ext>
            </a:extLst>
          </p:cNvPr>
          <p:cNvSpPr txBox="1"/>
          <p:nvPr/>
        </p:nvSpPr>
        <p:spPr>
          <a:xfrm>
            <a:off x="5253862" y="3917910"/>
            <a:ext cx="146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7300C6C-64D1-E19B-53B7-DAF66AD15BC4}"/>
              </a:ext>
            </a:extLst>
          </p:cNvPr>
          <p:cNvSpPr txBox="1"/>
          <p:nvPr/>
        </p:nvSpPr>
        <p:spPr>
          <a:xfrm>
            <a:off x="5370913" y="1355098"/>
            <a:ext cx="123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Constraint</a:t>
            </a:r>
          </a:p>
        </p:txBody>
      </p:sp>
    </p:spTree>
    <p:extLst>
      <p:ext uri="{BB962C8B-B14F-4D97-AF65-F5344CB8AC3E}">
        <p14:creationId xmlns:p14="http://schemas.microsoft.com/office/powerpoint/2010/main" val="178726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9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ADFD0-A540-1A35-4D7B-5CBCA26AF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E125A-FF5D-1990-D7DA-E6953D1D2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Augmented Generation Phases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CE1D22-A399-E5F3-5EBF-90D424C2206C}"/>
              </a:ext>
            </a:extLst>
          </p:cNvPr>
          <p:cNvGrpSpPr/>
          <p:nvPr/>
        </p:nvGrpSpPr>
        <p:grpSpPr>
          <a:xfrm>
            <a:off x="3106366" y="2609499"/>
            <a:ext cx="1376653" cy="1639002"/>
            <a:chOff x="3171217" y="2794165"/>
            <a:chExt cx="1376653" cy="163900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033262-F965-AB24-D21B-9FD8D21F6467}"/>
                </a:ext>
              </a:extLst>
            </p:cNvPr>
            <p:cNvSpPr txBox="1"/>
            <p:nvPr/>
          </p:nvSpPr>
          <p:spPr>
            <a:xfrm>
              <a:off x="3171217" y="4063835"/>
              <a:ext cx="1376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INGESTION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03576F-13C8-BD46-130C-B82102B870CA}"/>
                </a:ext>
              </a:extLst>
            </p:cNvPr>
            <p:cNvSpPr/>
            <p:nvPr/>
          </p:nvSpPr>
          <p:spPr>
            <a:xfrm>
              <a:off x="3207790" y="2794165"/>
              <a:ext cx="1303507" cy="1269670"/>
            </a:xfrm>
            <a:prstGeom prst="ellipse">
              <a:avLst/>
            </a:prstGeom>
            <a:solidFill>
              <a:srgbClr val="147BBF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5287A4-71F4-210A-268F-806A3EC30140}"/>
              </a:ext>
            </a:extLst>
          </p:cNvPr>
          <p:cNvGrpSpPr/>
          <p:nvPr/>
        </p:nvGrpSpPr>
        <p:grpSpPr>
          <a:xfrm>
            <a:off x="7217018" y="2609499"/>
            <a:ext cx="1376653" cy="1639002"/>
            <a:chOff x="7281869" y="2794165"/>
            <a:chExt cx="1376653" cy="163900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FE8D5A-9469-DADE-BFFC-022CA81BB7E2}"/>
                </a:ext>
              </a:extLst>
            </p:cNvPr>
            <p:cNvSpPr txBox="1"/>
            <p:nvPr/>
          </p:nvSpPr>
          <p:spPr>
            <a:xfrm>
              <a:off x="7281869" y="4063835"/>
              <a:ext cx="1376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RETRIEVAL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86DFF0-631C-FE5E-16B7-E71A34112FBD}"/>
                </a:ext>
              </a:extLst>
            </p:cNvPr>
            <p:cNvSpPr/>
            <p:nvPr/>
          </p:nvSpPr>
          <p:spPr>
            <a:xfrm>
              <a:off x="7318442" y="2794165"/>
              <a:ext cx="1303507" cy="1269670"/>
            </a:xfrm>
            <a:prstGeom prst="ellipse">
              <a:avLst/>
            </a:prstGeom>
            <a:solidFill>
              <a:srgbClr val="147BBF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726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E0E60-22AF-BE74-FC3E-F714AF9D7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AFB5E-B3D3-781E-715C-8B3B73EE0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Fine-tuning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787F088-189A-D5C5-D708-F841554B9D98}"/>
              </a:ext>
            </a:extLst>
          </p:cNvPr>
          <p:cNvSpPr/>
          <p:nvPr/>
        </p:nvSpPr>
        <p:spPr>
          <a:xfrm>
            <a:off x="7340433" y="1690688"/>
            <a:ext cx="1877245" cy="133829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pic>
        <p:nvPicPr>
          <p:cNvPr id="5" name="Graphique 4" descr="Liste de contrôle avec un remplissage uni">
            <a:extLst>
              <a:ext uri="{FF2B5EF4-FFF2-40B4-BE49-F238E27FC236}">
                <a16:creationId xmlns:a16="http://schemas.microsoft.com/office/drawing/2014/main" id="{80A811A2-E739-7628-58CA-ABDA4A55B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3712" y="1862769"/>
            <a:ext cx="1166213" cy="116621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C96F6CC-6D4D-137A-572E-0B409C2ED860}"/>
              </a:ext>
            </a:extLst>
          </p:cNvPr>
          <p:cNvSpPr txBox="1"/>
          <p:nvPr/>
        </p:nvSpPr>
        <p:spPr>
          <a:xfrm>
            <a:off x="3124705" y="1558475"/>
            <a:ext cx="303422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559F304-2A24-F46E-45FD-34AC282F9EEA}"/>
              </a:ext>
            </a:extLst>
          </p:cNvPr>
          <p:cNvSpPr txBox="1"/>
          <p:nvPr/>
        </p:nvSpPr>
        <p:spPr>
          <a:xfrm>
            <a:off x="6400801" y="2085876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CE3092C-8A39-5704-4851-B65352677077}"/>
              </a:ext>
            </a:extLst>
          </p:cNvPr>
          <p:cNvSpPr txBox="1"/>
          <p:nvPr/>
        </p:nvSpPr>
        <p:spPr>
          <a:xfrm>
            <a:off x="5512572" y="4064239"/>
            <a:ext cx="9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AB4B09E-7554-078E-FE16-2FB284DAFDDE}"/>
              </a:ext>
            </a:extLst>
          </p:cNvPr>
          <p:cNvSpPr/>
          <p:nvPr/>
        </p:nvSpPr>
        <p:spPr>
          <a:xfrm>
            <a:off x="5050394" y="516731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093506A-ED8F-35E4-D44C-D7E7601CEE18}"/>
              </a:ext>
            </a:extLst>
          </p:cNvPr>
          <p:cNvCxnSpPr>
            <a:endCxn id="11" idx="0"/>
          </p:cNvCxnSpPr>
          <p:nvPr/>
        </p:nvCxnSpPr>
        <p:spPr>
          <a:xfrm>
            <a:off x="5989016" y="3429000"/>
            <a:ext cx="1" cy="635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4E514C1-DD86-C06B-FCB1-AD77E9FD80DA}"/>
              </a:ext>
            </a:extLst>
          </p:cNvPr>
          <p:cNvCxnSpPr>
            <a:stCxn id="11" idx="2"/>
          </p:cNvCxnSpPr>
          <p:nvPr/>
        </p:nvCxnSpPr>
        <p:spPr>
          <a:xfrm flipH="1">
            <a:off x="5989016" y="4433571"/>
            <a:ext cx="1" cy="641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46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11" grpId="0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07DB7-1FB3-E543-BFBA-431F25AF3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2AEB-27E4-2309-3995-99C44B963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Fine-tuning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B2D4D3D-8136-FF13-BA60-2C90958B40AF}"/>
              </a:ext>
            </a:extLst>
          </p:cNvPr>
          <p:cNvSpPr/>
          <p:nvPr/>
        </p:nvSpPr>
        <p:spPr>
          <a:xfrm>
            <a:off x="4933825" y="2031063"/>
            <a:ext cx="1877245" cy="133829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pic>
        <p:nvPicPr>
          <p:cNvPr id="5" name="Graphique 4" descr="Liste de contrôle avec un remplissage uni">
            <a:extLst>
              <a:ext uri="{FF2B5EF4-FFF2-40B4-BE49-F238E27FC236}">
                <a16:creationId xmlns:a16="http://schemas.microsoft.com/office/drawing/2014/main" id="{B7376F28-4B8D-A6E1-47B3-1A1D28A21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123161"/>
            <a:ext cx="1166213" cy="116621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F29E460-3BD2-D8E4-60D5-92FB00829BC7}"/>
              </a:ext>
            </a:extLst>
          </p:cNvPr>
          <p:cNvSpPr txBox="1"/>
          <p:nvPr/>
        </p:nvSpPr>
        <p:spPr>
          <a:xfrm>
            <a:off x="1237304" y="2100046"/>
            <a:ext cx="2984984" cy="12003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Classify this product review:</a:t>
            </a:r>
          </a:p>
          <a:p>
            <a:r>
              <a:rPr lang="en-US" dirty="0">
                <a:solidFill>
                  <a:schemeClr val="accent2"/>
                </a:solidFill>
              </a:rPr>
              <a:t>“Really bad product”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Sentiment: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E4DE9F-EFCF-20BB-CC4F-E37BE76C5552}"/>
              </a:ext>
            </a:extLst>
          </p:cNvPr>
          <p:cNvSpPr txBox="1"/>
          <p:nvPr/>
        </p:nvSpPr>
        <p:spPr>
          <a:xfrm>
            <a:off x="1166213" y="1792269"/>
            <a:ext cx="756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Prompt</a:t>
            </a:r>
            <a:endParaRPr lang="en-US" i="1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8C11737-BA59-E500-B612-31267062B110}"/>
              </a:ext>
            </a:extLst>
          </p:cNvPr>
          <p:cNvCxnSpPr>
            <a:stCxn id="6" idx="3"/>
            <a:endCxn id="3" idx="1"/>
          </p:cNvCxnSpPr>
          <p:nvPr/>
        </p:nvCxnSpPr>
        <p:spPr>
          <a:xfrm flipV="1">
            <a:off x="4222288" y="2700210"/>
            <a:ext cx="71153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575E716-E8AE-4266-A7B2-DE67ED05F4BD}"/>
              </a:ext>
            </a:extLst>
          </p:cNvPr>
          <p:cNvSpPr txBox="1"/>
          <p:nvPr/>
        </p:nvSpPr>
        <p:spPr>
          <a:xfrm>
            <a:off x="7440854" y="1690688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LLM Completion</a:t>
            </a:r>
            <a:endParaRPr lang="en-US" i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EF7A2E6-1918-4197-0DAC-DDB6E7F63F12}"/>
              </a:ext>
            </a:extLst>
          </p:cNvPr>
          <p:cNvSpPr txBox="1"/>
          <p:nvPr/>
        </p:nvSpPr>
        <p:spPr>
          <a:xfrm>
            <a:off x="7522607" y="2031063"/>
            <a:ext cx="2984984" cy="1200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Classify this product review:</a:t>
            </a:r>
          </a:p>
          <a:p>
            <a:r>
              <a:rPr lang="en-US" dirty="0">
                <a:solidFill>
                  <a:schemeClr val="accent2"/>
                </a:solidFill>
              </a:rPr>
              <a:t>“Really bad product”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Sentiment: </a:t>
            </a:r>
            <a:r>
              <a:rPr lang="en-US" dirty="0">
                <a:solidFill>
                  <a:schemeClr val="accent2"/>
                </a:solidFill>
              </a:rPr>
              <a:t>Neutral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4DC197D-37B2-8D1D-1397-2E030C64002B}"/>
              </a:ext>
            </a:extLst>
          </p:cNvPr>
          <p:cNvSpPr txBox="1"/>
          <p:nvPr/>
        </p:nvSpPr>
        <p:spPr>
          <a:xfrm>
            <a:off x="7440854" y="3401149"/>
            <a:ext cx="1858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Expected Completion</a:t>
            </a:r>
            <a:endParaRPr lang="en-US" i="1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3FD47EF-40DD-8CA1-0C73-4E03879401E6}"/>
              </a:ext>
            </a:extLst>
          </p:cNvPr>
          <p:cNvSpPr txBox="1"/>
          <p:nvPr/>
        </p:nvSpPr>
        <p:spPr>
          <a:xfrm>
            <a:off x="7522607" y="3741524"/>
            <a:ext cx="2984984" cy="12003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Classify this product review:</a:t>
            </a:r>
          </a:p>
          <a:p>
            <a:r>
              <a:rPr lang="en-US" dirty="0">
                <a:solidFill>
                  <a:schemeClr val="accent2"/>
                </a:solidFill>
              </a:rPr>
              <a:t>“Really bad product”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Sentiment: </a:t>
            </a:r>
            <a:r>
              <a:rPr lang="en-US" dirty="0">
                <a:solidFill>
                  <a:schemeClr val="accent2"/>
                </a:solidFill>
              </a:rPr>
              <a:t>Negative</a:t>
            </a:r>
          </a:p>
        </p:txBody>
      </p:sp>
      <p:sp>
        <p:nvSpPr>
          <p:cNvPr id="19" name="Accolade fermante 18">
            <a:extLst>
              <a:ext uri="{FF2B5EF4-FFF2-40B4-BE49-F238E27FC236}">
                <a16:creationId xmlns:a16="http://schemas.microsoft.com/office/drawing/2014/main" id="{96F2C26F-67F0-211A-100D-4B0D12C7147F}"/>
              </a:ext>
            </a:extLst>
          </p:cNvPr>
          <p:cNvSpPr/>
          <p:nvPr/>
        </p:nvSpPr>
        <p:spPr>
          <a:xfrm rot="5400000">
            <a:off x="8766596" y="3944297"/>
            <a:ext cx="538951" cy="298498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E8F3088-F04F-D3BC-E5C6-AFEDFD689EE7}"/>
              </a:ext>
            </a:extLst>
          </p:cNvPr>
          <p:cNvSpPr txBox="1"/>
          <p:nvPr/>
        </p:nvSpPr>
        <p:spPr>
          <a:xfrm>
            <a:off x="7869742" y="5747057"/>
            <a:ext cx="229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= Cross-Entropy</a:t>
            </a:r>
          </a:p>
        </p:txBody>
      </p: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C5937448-5929-76F6-5A71-AD9B31C0214E}"/>
              </a:ext>
            </a:extLst>
          </p:cNvPr>
          <p:cNvCxnSpPr>
            <a:cxnSpLocks/>
            <a:endCxn id="26" idx="2"/>
          </p:cNvCxnSpPr>
          <p:nvPr/>
        </p:nvCxnSpPr>
        <p:spPr>
          <a:xfrm rot="16200000" flipV="1">
            <a:off x="5522862" y="4084879"/>
            <a:ext cx="2135301" cy="1558385"/>
          </a:xfrm>
          <a:prstGeom prst="bentConnector3">
            <a:avLst>
              <a:gd name="adj1" fmla="val 8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09478AC0-7F7A-09D0-051A-A81488E0B14F}"/>
              </a:ext>
            </a:extLst>
          </p:cNvPr>
          <p:cNvSpPr txBox="1"/>
          <p:nvPr/>
        </p:nvSpPr>
        <p:spPr>
          <a:xfrm>
            <a:off x="4988658" y="3488644"/>
            <a:ext cx="164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Update All Weights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720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4" grpId="0"/>
      <p:bldP spid="13" grpId="0"/>
      <p:bldP spid="15" grpId="0" animBg="1"/>
      <p:bldP spid="17" grpId="0"/>
      <p:bldP spid="18" grpId="0" animBg="1"/>
      <p:bldP spid="19" grpId="0" animBg="1"/>
      <p:bldP spid="20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BA5C5-C336-9247-6C56-48C190332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1E8F-D0BC-497E-378D-A1EE3DB96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Cross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973FE19-632A-06BE-1F91-6B802C707FE3}"/>
                  </a:ext>
                </a:extLst>
              </p:cNvPr>
              <p:cNvSpPr txBox="1"/>
              <p:nvPr/>
            </p:nvSpPr>
            <p:spPr>
              <a:xfrm>
                <a:off x="1374983" y="2149748"/>
                <a:ext cx="47991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𝑙𝑜𝑔𝑄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dirty="0"/>
                  <a:t>  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973FE19-632A-06BE-1F91-6B802C707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983" y="2149748"/>
                <a:ext cx="4799134" cy="523220"/>
              </a:xfrm>
              <a:prstGeom prst="rect">
                <a:avLst/>
              </a:prstGeom>
              <a:blipFill>
                <a:blip r:embed="rId3"/>
                <a:stretch>
                  <a:fillRect l="-792" t="-128571" b="-19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F02BB0BB-A01F-084D-6A32-01FDEDAFAC37}"/>
              </a:ext>
            </a:extLst>
          </p:cNvPr>
          <p:cNvSpPr txBox="1"/>
          <p:nvPr/>
        </p:nvSpPr>
        <p:spPr>
          <a:xfrm>
            <a:off x="7551369" y="2088192"/>
            <a:ext cx="3129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P: true distribution of </a:t>
            </a:r>
            <a:r>
              <a:rPr lang="en-US"/>
              <a:t>the data</a:t>
            </a:r>
            <a:endParaRPr lang="en-US" dirty="0"/>
          </a:p>
          <a:p>
            <a:r>
              <a:rPr lang="en-US" dirty="0"/>
              <a:t>Q: distribution of the model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84BD5F-1BF0-F4FE-D992-AC385872D0FB}"/>
              </a:ext>
            </a:extLst>
          </p:cNvPr>
          <p:cNvSpPr txBox="1"/>
          <p:nvPr/>
        </p:nvSpPr>
        <p:spPr>
          <a:xfrm>
            <a:off x="1253516" y="3132028"/>
            <a:ext cx="111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81AF014-7ED8-71A9-CDCB-12486CF877BA}"/>
              </a:ext>
            </a:extLst>
          </p:cNvPr>
          <p:cNvSpPr txBox="1"/>
          <p:nvPr/>
        </p:nvSpPr>
        <p:spPr>
          <a:xfrm>
            <a:off x="1877245" y="3905881"/>
            <a:ext cx="279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Pre-trained model output: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B80E35C-D590-DC44-3E2A-4CBAEED0B974}"/>
              </a:ext>
            </a:extLst>
          </p:cNvPr>
          <p:cNvSpPr txBox="1"/>
          <p:nvPr/>
        </p:nvSpPr>
        <p:spPr>
          <a:xfrm>
            <a:off x="1877245" y="4452679"/>
            <a:ext cx="193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 output: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C1F026C7-5A84-4231-5D6A-E43E81DD8B03}"/>
                  </a:ext>
                </a:extLst>
              </p:cNvPr>
              <p:cNvSpPr txBox="1"/>
              <p:nvPr/>
            </p:nvSpPr>
            <p:spPr>
              <a:xfrm>
                <a:off x="4578055" y="3934099"/>
                <a:ext cx="6521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𝑅𝑒𝑎𝑙𝑙𝑦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𝑁𝑒𝑢𝑡𝑟𝑎𝑙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𝑅𝑒𝑎𝑙𝑙𝑦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C1F026C7-5A84-4231-5D6A-E43E81DD8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055" y="3934099"/>
                <a:ext cx="6521529" cy="276999"/>
              </a:xfrm>
              <a:prstGeom prst="rect">
                <a:avLst/>
              </a:prstGeom>
              <a:blipFill>
                <a:blip r:embed="rId4"/>
                <a:stretch>
                  <a:fillRect l="-971" t="-4348" r="-77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2E9AE145-7F2B-6930-FC7E-C49E06BCD36F}"/>
                  </a:ext>
                </a:extLst>
              </p:cNvPr>
              <p:cNvSpPr txBox="1"/>
              <p:nvPr/>
            </p:nvSpPr>
            <p:spPr>
              <a:xfrm>
                <a:off x="4578055" y="4498845"/>
                <a:ext cx="6521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𝑅𝑒𝑎𝑙𝑙𝑦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𝑁𝑒𝑢𝑡𝑟𝑎𝑙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𝑅𝑒𝑎𝑙𝑙𝑦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2E9AE145-7F2B-6930-FC7E-C49E06BC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055" y="4498845"/>
                <a:ext cx="6521529" cy="276999"/>
              </a:xfrm>
              <a:prstGeom prst="rect">
                <a:avLst/>
              </a:prstGeom>
              <a:blipFill>
                <a:blip r:embed="rId5"/>
                <a:stretch>
                  <a:fillRect l="-971" t="-9091" r="-777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08732D0F-5DC1-7A57-E068-844F8ACC4222}"/>
              </a:ext>
            </a:extLst>
          </p:cNvPr>
          <p:cNvSpPr txBox="1"/>
          <p:nvPr/>
        </p:nvSpPr>
        <p:spPr>
          <a:xfrm>
            <a:off x="5474288" y="3488978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4AA877B-9F7F-3CF7-5636-81484A4E8EE9}"/>
              </a:ext>
            </a:extLst>
          </p:cNvPr>
          <p:cNvSpPr txBox="1"/>
          <p:nvPr/>
        </p:nvSpPr>
        <p:spPr>
          <a:xfrm>
            <a:off x="6831758" y="3476524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0.1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E5AF39C-25DF-B434-EBF5-1977F82DC29D}"/>
              </a:ext>
            </a:extLst>
          </p:cNvPr>
          <p:cNvSpPr txBox="1"/>
          <p:nvPr/>
        </p:nvSpPr>
        <p:spPr>
          <a:xfrm>
            <a:off x="7674499" y="3476524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0.6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8A1A131-4CB1-DCED-1386-9CE849BC7D35}"/>
              </a:ext>
            </a:extLst>
          </p:cNvPr>
          <p:cNvSpPr txBox="1"/>
          <p:nvPr/>
        </p:nvSpPr>
        <p:spPr>
          <a:xfrm>
            <a:off x="8626898" y="347652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0.15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4154ED5-08B2-D6FA-7300-4C3A7C4E66F6}"/>
              </a:ext>
            </a:extLst>
          </p:cNvPr>
          <p:cNvSpPr txBox="1"/>
          <p:nvPr/>
        </p:nvSpPr>
        <p:spPr>
          <a:xfrm>
            <a:off x="9941072" y="347652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0.05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0AB7E76-27B1-E469-53CA-2E1C3FC50F2C}"/>
              </a:ext>
            </a:extLst>
          </p:cNvPr>
          <p:cNvSpPr txBox="1"/>
          <p:nvPr/>
        </p:nvSpPr>
        <p:spPr>
          <a:xfrm>
            <a:off x="5488098" y="420859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950787C-4A8A-D610-8974-AC45814B346F}"/>
              </a:ext>
            </a:extLst>
          </p:cNvPr>
          <p:cNvSpPr txBox="1"/>
          <p:nvPr/>
        </p:nvSpPr>
        <p:spPr>
          <a:xfrm>
            <a:off x="6845568" y="4196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28BA68F-788B-E48A-8774-C6EC89BC5C57}"/>
              </a:ext>
            </a:extLst>
          </p:cNvPr>
          <p:cNvSpPr txBox="1"/>
          <p:nvPr/>
        </p:nvSpPr>
        <p:spPr>
          <a:xfrm>
            <a:off x="7688309" y="4196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F24BA67-3FD7-0515-D7C3-6BF5F183D84E}"/>
              </a:ext>
            </a:extLst>
          </p:cNvPr>
          <p:cNvSpPr txBox="1"/>
          <p:nvPr/>
        </p:nvSpPr>
        <p:spPr>
          <a:xfrm>
            <a:off x="8640708" y="4196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80FF31E-E791-7A25-343C-A42826B2856D}"/>
              </a:ext>
            </a:extLst>
          </p:cNvPr>
          <p:cNvSpPr txBox="1"/>
          <p:nvPr/>
        </p:nvSpPr>
        <p:spPr>
          <a:xfrm>
            <a:off x="9954882" y="4196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7DA9890-200F-70BF-9681-039024669346}"/>
              </a:ext>
            </a:extLst>
          </p:cNvPr>
          <p:cNvSpPr txBox="1"/>
          <p:nvPr/>
        </p:nvSpPr>
        <p:spPr>
          <a:xfrm>
            <a:off x="1363674" y="445447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B4424F3-D7FE-B39C-2DA8-71F2E9DB3AB0}"/>
              </a:ext>
            </a:extLst>
          </p:cNvPr>
          <p:cNvSpPr txBox="1"/>
          <p:nvPr/>
        </p:nvSpPr>
        <p:spPr>
          <a:xfrm>
            <a:off x="1342602" y="3909096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27B3BDEB-056E-087A-796D-474E88FEAC4A}"/>
                  </a:ext>
                </a:extLst>
              </p:cNvPr>
              <p:cNvSpPr txBox="1"/>
              <p:nvPr/>
            </p:nvSpPr>
            <p:spPr>
              <a:xfrm>
                <a:off x="1363674" y="5508126"/>
                <a:ext cx="84646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0.1</m:t>
                            </m:r>
                          </m:e>
                        </m:d>
                      </m:e>
                    </m:func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+0.2</m:t>
                    </m:r>
                    <m:r>
                      <a:rPr lang="fr-F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800" dirty="0"/>
                  <a:t>log(1) + …+ </a:t>
                </a:r>
                <a14:m>
                  <m:oMath xmlns:m="http://schemas.openxmlformats.org/officeDocument/2006/math">
                    <m:r>
                      <a:rPr lang="fr-FR" sz="2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.05</m:t>
                            </m:r>
                          </m:e>
                        </m:d>
                      </m:e>
                    </m:func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27B3BDEB-056E-087A-796D-474E88FEA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674" y="5508126"/>
                <a:ext cx="8464690" cy="523220"/>
              </a:xfrm>
              <a:prstGeom prst="rect">
                <a:avLst/>
              </a:prstGeom>
              <a:blipFill>
                <a:blip r:embed="rId6"/>
                <a:stretch>
                  <a:fillRect l="-450" t="-119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B758D551-15FC-3B8D-E544-9D43ABB0E901}"/>
                  </a:ext>
                </a:extLst>
              </p:cNvPr>
              <p:cNvSpPr txBox="1"/>
              <p:nvPr/>
            </p:nvSpPr>
            <p:spPr>
              <a:xfrm>
                <a:off x="1298828" y="6031346"/>
                <a:ext cx="23844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=2.3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B758D551-15FC-3B8D-E544-9D43ABB0E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828" y="6031346"/>
                <a:ext cx="2384499" cy="523220"/>
              </a:xfrm>
              <a:prstGeom prst="rect">
                <a:avLst/>
              </a:prstGeom>
              <a:blipFill>
                <a:blip r:embed="rId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45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  <p:bldP spid="16" grpId="0"/>
      <p:bldP spid="21" grpId="0"/>
      <p:bldP spid="23" grpId="0"/>
      <p:bldP spid="25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1681C-9F22-4E20-35EE-FE24A8F5F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89384-89EC-0542-9060-DD571440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Fine-Tuning Risks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CC9B97B-9E2C-F301-E592-BD7C7B68C617}"/>
              </a:ext>
            </a:extLst>
          </p:cNvPr>
          <p:cNvSpPr txBox="1"/>
          <p:nvPr/>
        </p:nvSpPr>
        <p:spPr>
          <a:xfrm>
            <a:off x="935090" y="2556643"/>
            <a:ext cx="9551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Catastrophic Forgetting </a:t>
            </a:r>
            <a:r>
              <a:rPr lang="en-US" dirty="0"/>
              <a:t>: LLM learns better the task you ask it to complete, but then degrades </a:t>
            </a:r>
          </a:p>
          <a:p>
            <a:r>
              <a:rPr lang="en-US" dirty="0"/>
              <a:t>its performance on non-related tasks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7AE9376-D64D-8D60-3220-09264E6350C2}"/>
              </a:ext>
            </a:extLst>
          </p:cNvPr>
          <p:cNvSpPr txBox="1"/>
          <p:nvPr/>
        </p:nvSpPr>
        <p:spPr>
          <a:xfrm>
            <a:off x="999179" y="3882206"/>
            <a:ext cx="4235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Solutions: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Mutli</a:t>
            </a:r>
            <a:r>
              <a:rPr lang="en-US" dirty="0"/>
              <a:t>-task Fine-Tuning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Parameter Efficient Fine-Tuning (PEFT)</a:t>
            </a:r>
          </a:p>
        </p:txBody>
      </p:sp>
    </p:spTree>
    <p:extLst>
      <p:ext uri="{BB962C8B-B14F-4D97-AF65-F5344CB8AC3E}">
        <p14:creationId xmlns:p14="http://schemas.microsoft.com/office/powerpoint/2010/main" val="398982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50EF6-D2A2-1827-2AD6-05F10C9C5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6287C-441A-D0ED-2626-4FD6DEC0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PEFT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2B9F2AB-9D34-C5BC-0B8E-C621372588E6}"/>
              </a:ext>
            </a:extLst>
          </p:cNvPr>
          <p:cNvSpPr/>
          <p:nvPr/>
        </p:nvSpPr>
        <p:spPr>
          <a:xfrm>
            <a:off x="3174161" y="2941522"/>
            <a:ext cx="1877245" cy="1338294"/>
          </a:xfrm>
          <a:prstGeom prst="roundRect">
            <a:avLst/>
          </a:prstGeom>
          <a:solidFill>
            <a:schemeClr val="bg2"/>
          </a:solidFill>
          <a:ln w="1428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A8092C-CBCC-2B19-3D9C-40FDCC20FC65}"/>
              </a:ext>
            </a:extLst>
          </p:cNvPr>
          <p:cNvSpPr/>
          <p:nvPr/>
        </p:nvSpPr>
        <p:spPr>
          <a:xfrm>
            <a:off x="3174161" y="2391974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60A2C5-006D-3FF0-7B45-1A9CA6BBBAB3}"/>
              </a:ext>
            </a:extLst>
          </p:cNvPr>
          <p:cNvSpPr txBox="1"/>
          <p:nvPr/>
        </p:nvSpPr>
        <p:spPr>
          <a:xfrm>
            <a:off x="4160217" y="2270892"/>
            <a:ext cx="25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Additional Weight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5F374E-22D2-DDDF-F810-A15E0F374BB2}"/>
              </a:ext>
            </a:extLst>
          </p:cNvPr>
          <p:cNvSpPr/>
          <p:nvPr/>
        </p:nvSpPr>
        <p:spPr>
          <a:xfrm>
            <a:off x="3174161" y="2117200"/>
            <a:ext cx="884122" cy="1271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EB3A823-EB1E-E74E-6851-2BE9B7EA2E75}"/>
              </a:ext>
            </a:extLst>
          </p:cNvPr>
          <p:cNvSpPr txBox="1"/>
          <p:nvPr/>
        </p:nvSpPr>
        <p:spPr>
          <a:xfrm>
            <a:off x="4160217" y="1996118"/>
            <a:ext cx="180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Weights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402F900-3D1B-DEB3-D8F5-3C480B8C5D18}"/>
              </a:ext>
            </a:extLst>
          </p:cNvPr>
          <p:cNvCxnSpPr/>
          <p:nvPr/>
        </p:nvCxnSpPr>
        <p:spPr>
          <a:xfrm flipH="1">
            <a:off x="5159396" y="3610669"/>
            <a:ext cx="18954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014C9BF6-E246-46AC-F04D-D6DE430E3A5D}"/>
              </a:ext>
            </a:extLst>
          </p:cNvPr>
          <p:cNvSpPr txBox="1"/>
          <p:nvPr/>
        </p:nvSpPr>
        <p:spPr>
          <a:xfrm>
            <a:off x="7054808" y="3426003"/>
            <a:ext cx="304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layer to train on the task</a:t>
            </a:r>
          </a:p>
        </p:txBody>
      </p:sp>
    </p:spTree>
    <p:extLst>
      <p:ext uri="{BB962C8B-B14F-4D97-AF65-F5344CB8AC3E}">
        <p14:creationId xmlns:p14="http://schemas.microsoft.com/office/powerpoint/2010/main" val="3466061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954A4-A621-98CF-3EE8-23CBBD95C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67C4-B80A-D0D9-836E-BEC80D5D1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602492" cy="1325563"/>
          </a:xfrm>
        </p:spPr>
        <p:txBody>
          <a:bodyPr/>
          <a:lstStyle/>
          <a:p>
            <a:r>
              <a:rPr lang="en-US" dirty="0"/>
              <a:t>PEFT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DE1E5A3-0C9F-67BF-34D2-040A3C50D60F}"/>
              </a:ext>
            </a:extLst>
          </p:cNvPr>
          <p:cNvSpPr/>
          <p:nvPr/>
        </p:nvSpPr>
        <p:spPr>
          <a:xfrm>
            <a:off x="7837920" y="2110138"/>
            <a:ext cx="1877245" cy="1338294"/>
          </a:xfrm>
          <a:prstGeom prst="roundRect">
            <a:avLst/>
          </a:prstGeom>
          <a:solidFill>
            <a:schemeClr val="bg2"/>
          </a:solidFill>
          <a:ln w="1428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DE2A59-D926-03D2-7757-EF4885451016}"/>
              </a:ext>
            </a:extLst>
          </p:cNvPr>
          <p:cNvSpPr/>
          <p:nvPr/>
        </p:nvSpPr>
        <p:spPr>
          <a:xfrm>
            <a:off x="7837920" y="1560590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8D7BDB2-16AB-99D3-E402-0C57B6605F7B}"/>
              </a:ext>
            </a:extLst>
          </p:cNvPr>
          <p:cNvSpPr txBox="1"/>
          <p:nvPr/>
        </p:nvSpPr>
        <p:spPr>
          <a:xfrm>
            <a:off x="8823976" y="1439508"/>
            <a:ext cx="238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Summarize Task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BB8AA6-7895-7CF9-A9CD-B5D4930FF59B}"/>
              </a:ext>
            </a:extLst>
          </p:cNvPr>
          <p:cNvSpPr/>
          <p:nvPr/>
        </p:nvSpPr>
        <p:spPr>
          <a:xfrm>
            <a:off x="1000443" y="1594845"/>
            <a:ext cx="884122" cy="1271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5B8D30-630D-9E23-0FBD-1D7D165E0EF4}"/>
              </a:ext>
            </a:extLst>
          </p:cNvPr>
          <p:cNvSpPr txBox="1"/>
          <p:nvPr/>
        </p:nvSpPr>
        <p:spPr>
          <a:xfrm>
            <a:off x="1986499" y="1473763"/>
            <a:ext cx="180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Weights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8D1A2D5-FE54-55A8-5FE1-2B5760A281A4}"/>
              </a:ext>
            </a:extLst>
          </p:cNvPr>
          <p:cNvSpPr/>
          <p:nvPr/>
        </p:nvSpPr>
        <p:spPr>
          <a:xfrm>
            <a:off x="7885353" y="4420360"/>
            <a:ext cx="1877245" cy="1338294"/>
          </a:xfrm>
          <a:prstGeom prst="roundRect">
            <a:avLst/>
          </a:prstGeom>
          <a:solidFill>
            <a:schemeClr val="bg2"/>
          </a:solidFill>
          <a:ln w="1428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908697-0CE3-E068-6873-EBE6039820CA}"/>
              </a:ext>
            </a:extLst>
          </p:cNvPr>
          <p:cNvSpPr/>
          <p:nvPr/>
        </p:nvSpPr>
        <p:spPr>
          <a:xfrm>
            <a:off x="7885353" y="3870812"/>
            <a:ext cx="884122" cy="1271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F0A5BCA-2B22-0FBD-84DC-DCAB1DBEE6E0}"/>
              </a:ext>
            </a:extLst>
          </p:cNvPr>
          <p:cNvSpPr txBox="1"/>
          <p:nvPr/>
        </p:nvSpPr>
        <p:spPr>
          <a:xfrm>
            <a:off x="8871409" y="3749730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QA Task Layer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DDF412D-280E-08E7-378C-36A860298909}"/>
              </a:ext>
            </a:extLst>
          </p:cNvPr>
          <p:cNvSpPr/>
          <p:nvPr/>
        </p:nvSpPr>
        <p:spPr>
          <a:xfrm>
            <a:off x="1000443" y="2127656"/>
            <a:ext cx="1877245" cy="1338294"/>
          </a:xfrm>
          <a:prstGeom prst="roundRect">
            <a:avLst/>
          </a:prstGeom>
          <a:solidFill>
            <a:schemeClr val="bg2"/>
          </a:solidFill>
          <a:ln w="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031712A-3826-2870-1C66-659445A50536}"/>
              </a:ext>
            </a:extLst>
          </p:cNvPr>
          <p:cNvSpPr txBox="1"/>
          <p:nvPr/>
        </p:nvSpPr>
        <p:spPr>
          <a:xfrm>
            <a:off x="3069724" y="2436810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98C9FE-6EE5-7106-F968-A1330186065D}"/>
              </a:ext>
            </a:extLst>
          </p:cNvPr>
          <p:cNvSpPr/>
          <p:nvPr/>
        </p:nvSpPr>
        <p:spPr>
          <a:xfrm rot="5400000">
            <a:off x="3362407" y="2692880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6982D9D-F87D-D84E-2BFF-058DBB1F1DEC}"/>
              </a:ext>
            </a:extLst>
          </p:cNvPr>
          <p:cNvSpPr txBox="1"/>
          <p:nvPr/>
        </p:nvSpPr>
        <p:spPr>
          <a:xfrm>
            <a:off x="3069724" y="3327177"/>
            <a:ext cx="159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MB of Weights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161CEF7-7A18-1773-B178-121696A5B499}"/>
              </a:ext>
            </a:extLst>
          </p:cNvPr>
          <p:cNvSpPr/>
          <p:nvPr/>
        </p:nvSpPr>
        <p:spPr>
          <a:xfrm>
            <a:off x="1000443" y="4520638"/>
            <a:ext cx="1877245" cy="1338294"/>
          </a:xfrm>
          <a:prstGeom prst="roundRect">
            <a:avLst/>
          </a:prstGeom>
          <a:solidFill>
            <a:schemeClr val="bg2"/>
          </a:solidFill>
          <a:ln w="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25C150E-2C62-FE7F-CF86-8585D5A14014}"/>
              </a:ext>
            </a:extLst>
          </p:cNvPr>
          <p:cNvSpPr txBox="1"/>
          <p:nvPr/>
        </p:nvSpPr>
        <p:spPr>
          <a:xfrm>
            <a:off x="3092749" y="4808095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FED382-541B-D46B-A8EF-F4BBDED17C9C}"/>
              </a:ext>
            </a:extLst>
          </p:cNvPr>
          <p:cNvSpPr/>
          <p:nvPr/>
        </p:nvSpPr>
        <p:spPr>
          <a:xfrm rot="5400000">
            <a:off x="3362407" y="5085862"/>
            <a:ext cx="884122" cy="1271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338369C-7D13-AEBD-C0B2-E1AFB532F2E1}"/>
              </a:ext>
            </a:extLst>
          </p:cNvPr>
          <p:cNvSpPr txBox="1"/>
          <p:nvPr/>
        </p:nvSpPr>
        <p:spPr>
          <a:xfrm>
            <a:off x="3069724" y="5720159"/>
            <a:ext cx="159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MB of Weights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4AF02C1-57AB-991C-D4FD-29777EFB5228}"/>
              </a:ext>
            </a:extLst>
          </p:cNvPr>
          <p:cNvSpPr txBox="1"/>
          <p:nvPr/>
        </p:nvSpPr>
        <p:spPr>
          <a:xfrm>
            <a:off x="6189000" y="2360322"/>
            <a:ext cx="3080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9A412E8-8705-793F-62D7-DE50C5459E41}"/>
              </a:ext>
            </a:extLst>
          </p:cNvPr>
          <p:cNvSpPr txBox="1"/>
          <p:nvPr/>
        </p:nvSpPr>
        <p:spPr>
          <a:xfrm>
            <a:off x="6189000" y="4707385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59F4C55-03F7-5642-D6A1-CFE0418235C9}"/>
              </a:ext>
            </a:extLst>
          </p:cNvPr>
          <p:cNvSpPr txBox="1"/>
          <p:nvPr/>
        </p:nvSpPr>
        <p:spPr>
          <a:xfrm>
            <a:off x="3874049" y="2551665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Task: summarize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2010AC4-5D71-8CA2-26D5-8E91724CC7E1}"/>
              </a:ext>
            </a:extLst>
          </p:cNvPr>
          <p:cNvSpPr txBox="1"/>
          <p:nvPr/>
        </p:nvSpPr>
        <p:spPr>
          <a:xfrm>
            <a:off x="3899704" y="4988776"/>
            <a:ext cx="1044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Task: QA</a:t>
            </a:r>
          </a:p>
        </p:txBody>
      </p:sp>
    </p:spTree>
    <p:extLst>
      <p:ext uri="{BB962C8B-B14F-4D97-AF65-F5344CB8AC3E}">
        <p14:creationId xmlns:p14="http://schemas.microsoft.com/office/powerpoint/2010/main" val="347905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/>
      <p:bldP spid="3" grpId="0" animBg="1"/>
      <p:bldP spid="4" grpId="0" animBg="1"/>
      <p:bldP spid="10" grpId="0"/>
      <p:bldP spid="11" grpId="0" animBg="1"/>
      <p:bldP spid="12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/>
      <p:bldP spid="22" grpId="0"/>
      <p:bldP spid="23" grpId="0"/>
      <p:bldP spid="2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9CFFC-37B8-F1AD-F142-612227C58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CAF9-078E-39FE-0101-DD647D82C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65818" cy="1325563"/>
          </a:xfrm>
        </p:spPr>
        <p:txBody>
          <a:bodyPr>
            <a:normAutofit/>
          </a:bodyPr>
          <a:lstStyle/>
          <a:p>
            <a:r>
              <a:rPr lang="en-US" dirty="0"/>
              <a:t>PEFT: Low-Rank Adaptation (</a:t>
            </a:r>
            <a:r>
              <a:rPr lang="en-US" dirty="0" err="1"/>
              <a:t>LoRA</a:t>
            </a:r>
            <a:r>
              <a:rPr lang="en-US" dirty="0"/>
              <a:t>)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8CD9C3D-39E6-CF4C-338F-1ADC863F3D67}"/>
              </a:ext>
            </a:extLst>
          </p:cNvPr>
          <p:cNvSpPr/>
          <p:nvPr/>
        </p:nvSpPr>
        <p:spPr>
          <a:xfrm>
            <a:off x="1993804" y="1595043"/>
            <a:ext cx="2688199" cy="38226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7C54A47-E2C5-E1DC-B11A-24504448AEA3}"/>
              </a:ext>
            </a:extLst>
          </p:cNvPr>
          <p:cNvSpPr txBox="1"/>
          <p:nvPr/>
        </p:nvSpPr>
        <p:spPr>
          <a:xfrm>
            <a:off x="2868062" y="1897551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C9CB18A-E1C2-BBAB-79FE-8872A4B45AC2}"/>
              </a:ext>
            </a:extLst>
          </p:cNvPr>
          <p:cNvSpPr/>
          <p:nvPr/>
        </p:nvSpPr>
        <p:spPr>
          <a:xfrm>
            <a:off x="2421520" y="3449263"/>
            <a:ext cx="1966341" cy="9224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FB60EE0-84EC-80E1-E2C2-462371902FCD}"/>
              </a:ext>
            </a:extLst>
          </p:cNvPr>
          <p:cNvSpPr txBox="1"/>
          <p:nvPr/>
        </p:nvSpPr>
        <p:spPr>
          <a:xfrm>
            <a:off x="2568719" y="3756585"/>
            <a:ext cx="1713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Self-Attention Layer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452EFF2-50F7-BB94-3887-FD37E88FEA8A}"/>
              </a:ext>
            </a:extLst>
          </p:cNvPr>
          <p:cNvSpPr/>
          <p:nvPr/>
        </p:nvSpPr>
        <p:spPr>
          <a:xfrm>
            <a:off x="2421520" y="5922793"/>
            <a:ext cx="1847150" cy="50897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DC4F46C-908A-B795-06CE-60CF72743323}"/>
              </a:ext>
            </a:extLst>
          </p:cNvPr>
          <p:cNvSpPr txBox="1"/>
          <p:nvPr/>
        </p:nvSpPr>
        <p:spPr>
          <a:xfrm>
            <a:off x="2755148" y="5994699"/>
            <a:ext cx="1340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Embeddings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994A3AA7-FEB9-B55B-7312-C3271661FE93}"/>
              </a:ext>
            </a:extLst>
          </p:cNvPr>
          <p:cNvGrpSpPr/>
          <p:nvPr/>
        </p:nvGrpSpPr>
        <p:grpSpPr>
          <a:xfrm>
            <a:off x="5695255" y="3449625"/>
            <a:ext cx="2975238" cy="922422"/>
            <a:chOff x="8005318" y="3413168"/>
            <a:chExt cx="2975238" cy="922422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17CC9AD8-1C04-E467-3BA9-14D75651416B}"/>
                </a:ext>
              </a:extLst>
            </p:cNvPr>
            <p:cNvSpPr/>
            <p:nvPr/>
          </p:nvSpPr>
          <p:spPr>
            <a:xfrm>
              <a:off x="8005318" y="3413168"/>
              <a:ext cx="1966341" cy="922422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B43F232B-95FF-8E8A-8C64-071A94A54830}"/>
                </a:ext>
              </a:extLst>
            </p:cNvPr>
            <p:cNvSpPr txBox="1"/>
            <p:nvPr/>
          </p:nvSpPr>
          <p:spPr>
            <a:xfrm>
              <a:off x="8053445" y="3736321"/>
              <a:ext cx="29271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Self-Attention Weights</a:t>
              </a:r>
            </a:p>
          </p:txBody>
        </p:sp>
      </p:grp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0F3540E8-C097-9E10-97A6-760C2C84F764}"/>
              </a:ext>
            </a:extLst>
          </p:cNvPr>
          <p:cNvCxnSpPr>
            <a:stCxn id="25" idx="3"/>
            <a:endCxn id="35" idx="1"/>
          </p:cNvCxnSpPr>
          <p:nvPr/>
        </p:nvCxnSpPr>
        <p:spPr>
          <a:xfrm>
            <a:off x="4387861" y="3910474"/>
            <a:ext cx="1307394" cy="3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6088960B-EE5D-DD65-2848-9973A9C47AEE}"/>
              </a:ext>
            </a:extLst>
          </p:cNvPr>
          <p:cNvCxnSpPr>
            <a:stCxn id="27" idx="0"/>
            <a:endCxn id="13" idx="2"/>
          </p:cNvCxnSpPr>
          <p:nvPr/>
        </p:nvCxnSpPr>
        <p:spPr>
          <a:xfrm flipH="1" flipV="1">
            <a:off x="3337904" y="5417649"/>
            <a:ext cx="7191" cy="505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EAFE2AA7-110E-1A87-3413-E6D7226FB2AF}"/>
              </a:ext>
            </a:extLst>
          </p:cNvPr>
          <p:cNvSpPr txBox="1"/>
          <p:nvPr/>
        </p:nvSpPr>
        <p:spPr>
          <a:xfrm>
            <a:off x="82502" y="1506022"/>
            <a:ext cx="109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998554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25C0A-773E-A81C-2DFD-86E360CBD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0BB9D-3E5D-8A0F-DD69-A2B6D540D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65818" cy="1325563"/>
          </a:xfrm>
        </p:spPr>
        <p:txBody>
          <a:bodyPr>
            <a:normAutofit/>
          </a:bodyPr>
          <a:lstStyle/>
          <a:p>
            <a:r>
              <a:rPr lang="en-US" dirty="0"/>
              <a:t>PEFT: Low-Rank Adaptation (</a:t>
            </a:r>
            <a:r>
              <a:rPr lang="en-US" dirty="0" err="1"/>
              <a:t>LoRA</a:t>
            </a:r>
            <a:r>
              <a:rPr lang="en-US" dirty="0"/>
              <a:t>)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6B43967-C640-687B-5D35-B02CD1D28F19}"/>
              </a:ext>
            </a:extLst>
          </p:cNvPr>
          <p:cNvSpPr/>
          <p:nvPr/>
        </p:nvSpPr>
        <p:spPr>
          <a:xfrm>
            <a:off x="1993804" y="1595043"/>
            <a:ext cx="2688199" cy="38226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30B9E4C-007A-DD53-B5D3-6D81778A84F2}"/>
              </a:ext>
            </a:extLst>
          </p:cNvPr>
          <p:cNvSpPr txBox="1"/>
          <p:nvPr/>
        </p:nvSpPr>
        <p:spPr>
          <a:xfrm>
            <a:off x="2868062" y="1897551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E57DB985-2088-B7F2-D732-624059CAA18A}"/>
              </a:ext>
            </a:extLst>
          </p:cNvPr>
          <p:cNvSpPr/>
          <p:nvPr/>
        </p:nvSpPr>
        <p:spPr>
          <a:xfrm>
            <a:off x="2421520" y="3449263"/>
            <a:ext cx="1966341" cy="9224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7930196-AC36-B482-0638-7FDF7C672AC5}"/>
              </a:ext>
            </a:extLst>
          </p:cNvPr>
          <p:cNvSpPr txBox="1"/>
          <p:nvPr/>
        </p:nvSpPr>
        <p:spPr>
          <a:xfrm>
            <a:off x="2568719" y="3756585"/>
            <a:ext cx="1713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Self-Attention Layer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564A49D-A308-39EA-8B8E-EEA7BCC9079B}"/>
              </a:ext>
            </a:extLst>
          </p:cNvPr>
          <p:cNvSpPr/>
          <p:nvPr/>
        </p:nvSpPr>
        <p:spPr>
          <a:xfrm>
            <a:off x="2421520" y="5922793"/>
            <a:ext cx="1847150" cy="50897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F2FA8C6-B24F-53F6-3A6D-B25775B661DA}"/>
              </a:ext>
            </a:extLst>
          </p:cNvPr>
          <p:cNvSpPr txBox="1"/>
          <p:nvPr/>
        </p:nvSpPr>
        <p:spPr>
          <a:xfrm>
            <a:off x="2755148" y="5994699"/>
            <a:ext cx="1340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Embeddings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D537AACC-A911-1667-6301-C1F8539E0519}"/>
              </a:ext>
            </a:extLst>
          </p:cNvPr>
          <p:cNvGrpSpPr/>
          <p:nvPr/>
        </p:nvGrpSpPr>
        <p:grpSpPr>
          <a:xfrm>
            <a:off x="5695255" y="3449625"/>
            <a:ext cx="2975238" cy="922422"/>
            <a:chOff x="8005318" y="3413168"/>
            <a:chExt cx="2975238" cy="922422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4EEAFCA1-21C3-01FE-BCF3-9D84F683F18A}"/>
                </a:ext>
              </a:extLst>
            </p:cNvPr>
            <p:cNvSpPr/>
            <p:nvPr/>
          </p:nvSpPr>
          <p:spPr>
            <a:xfrm>
              <a:off x="8005318" y="3413168"/>
              <a:ext cx="1966341" cy="922422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734A5DD3-5B5E-DB56-58A3-E3E20406C95D}"/>
                </a:ext>
              </a:extLst>
            </p:cNvPr>
            <p:cNvSpPr txBox="1"/>
            <p:nvPr/>
          </p:nvSpPr>
          <p:spPr>
            <a:xfrm>
              <a:off x="8053445" y="3736321"/>
              <a:ext cx="29271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Self-Attention Weights</a:t>
              </a:r>
            </a:p>
          </p:txBody>
        </p:sp>
      </p:grp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D7E5C931-568C-55E6-065B-7C15E9B67870}"/>
              </a:ext>
            </a:extLst>
          </p:cNvPr>
          <p:cNvCxnSpPr>
            <a:stCxn id="25" idx="3"/>
            <a:endCxn id="35" idx="1"/>
          </p:cNvCxnSpPr>
          <p:nvPr/>
        </p:nvCxnSpPr>
        <p:spPr>
          <a:xfrm>
            <a:off x="4387861" y="3910474"/>
            <a:ext cx="1307394" cy="3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21A952DF-F5C0-1BEE-5638-A0038A4E2423}"/>
              </a:ext>
            </a:extLst>
          </p:cNvPr>
          <p:cNvCxnSpPr>
            <a:stCxn id="27" idx="0"/>
            <a:endCxn id="13" idx="2"/>
          </p:cNvCxnSpPr>
          <p:nvPr/>
        </p:nvCxnSpPr>
        <p:spPr>
          <a:xfrm flipH="1" flipV="1">
            <a:off x="3337904" y="5417649"/>
            <a:ext cx="7191" cy="505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84676665-7C14-AACE-11B6-48449BF56CB1}"/>
              </a:ext>
            </a:extLst>
          </p:cNvPr>
          <p:cNvSpPr txBox="1"/>
          <p:nvPr/>
        </p:nvSpPr>
        <p:spPr>
          <a:xfrm>
            <a:off x="82502" y="1506022"/>
            <a:ext cx="7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LoRA</a:t>
            </a:r>
            <a:endParaRPr lang="en-US" i="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5C5209-93AB-81F2-1A83-9E5FE1975333}"/>
              </a:ext>
            </a:extLst>
          </p:cNvPr>
          <p:cNvSpPr/>
          <p:nvPr/>
        </p:nvSpPr>
        <p:spPr>
          <a:xfrm rot="10800000">
            <a:off x="8464796" y="3449263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489C46-AACB-4E9E-868A-C0FDBD95FF41}"/>
              </a:ext>
            </a:extLst>
          </p:cNvPr>
          <p:cNvSpPr/>
          <p:nvPr/>
        </p:nvSpPr>
        <p:spPr>
          <a:xfrm rot="5400000">
            <a:off x="7660399" y="3827740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17B5175-3030-0306-D7B9-645A70D92533}"/>
              </a:ext>
            </a:extLst>
          </p:cNvPr>
          <p:cNvSpPr txBox="1"/>
          <p:nvPr/>
        </p:nvSpPr>
        <p:spPr>
          <a:xfrm>
            <a:off x="7656923" y="375658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FB8876D8-7730-AD32-BB91-14BF7B777AD0}"/>
              </a:ext>
            </a:extLst>
          </p:cNvPr>
          <p:cNvCxnSpPr/>
          <p:nvPr/>
        </p:nvCxnSpPr>
        <p:spPr>
          <a:xfrm flipH="1">
            <a:off x="8965245" y="2082217"/>
            <a:ext cx="639393" cy="1252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FF953D9D-42F9-3A80-46AF-BB5C3713CD13}"/>
              </a:ext>
            </a:extLst>
          </p:cNvPr>
          <p:cNvSpPr txBox="1"/>
          <p:nvPr/>
        </p:nvSpPr>
        <p:spPr>
          <a:xfrm>
            <a:off x="8089060" y="1686566"/>
            <a:ext cx="326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rank decomposition matrices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5CE4897-FBC7-384D-A1E1-265398C1ABB3}"/>
              </a:ext>
            </a:extLst>
          </p:cNvPr>
          <p:cNvSpPr txBox="1"/>
          <p:nvPr/>
        </p:nvSpPr>
        <p:spPr>
          <a:xfrm>
            <a:off x="7509999" y="5357418"/>
            <a:ext cx="342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the model on </a:t>
            </a:r>
            <a:r>
              <a:rPr lang="en-US" dirty="0">
                <a:solidFill>
                  <a:schemeClr val="accent5"/>
                </a:solidFill>
              </a:rPr>
              <a:t>these weights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CC5ADDE-CF4C-0B85-6AC5-020C21ACD010}"/>
              </a:ext>
            </a:extLst>
          </p:cNvPr>
          <p:cNvSpPr txBox="1"/>
          <p:nvPr/>
        </p:nvSpPr>
        <p:spPr>
          <a:xfrm>
            <a:off x="7928599" y="305990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BEC41C5-C001-68BF-10BD-7615E1F72381}"/>
              </a:ext>
            </a:extLst>
          </p:cNvPr>
          <p:cNvSpPr txBox="1"/>
          <p:nvPr/>
        </p:nvSpPr>
        <p:spPr>
          <a:xfrm>
            <a:off x="9560969" y="332060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2DBB4505-C9C7-7241-AFFD-9489610B4A40}"/>
              </a:ext>
            </a:extLst>
          </p:cNvPr>
          <p:cNvSpPr txBox="1"/>
          <p:nvPr/>
        </p:nvSpPr>
        <p:spPr>
          <a:xfrm>
            <a:off x="8490292" y="383688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* B</a:t>
            </a:r>
          </a:p>
        </p:txBody>
      </p:sp>
    </p:spTree>
    <p:extLst>
      <p:ext uri="{BB962C8B-B14F-4D97-AF65-F5344CB8AC3E}">
        <p14:creationId xmlns:p14="http://schemas.microsoft.com/office/powerpoint/2010/main" val="1714805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B072E-4C31-06B7-E13A-0CBB1176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E1A0A-623B-2202-64B3-33FB0DCE6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65818" cy="1325563"/>
          </a:xfrm>
        </p:spPr>
        <p:txBody>
          <a:bodyPr>
            <a:normAutofit/>
          </a:bodyPr>
          <a:lstStyle/>
          <a:p>
            <a:r>
              <a:rPr lang="en-US" dirty="0"/>
              <a:t>PEFT: Low-Rank Adaptation (</a:t>
            </a:r>
            <a:r>
              <a:rPr lang="en-US" dirty="0" err="1"/>
              <a:t>LoRA</a:t>
            </a:r>
            <a:r>
              <a:rPr lang="en-US" dirty="0"/>
              <a:t>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C63D64-388B-4538-13E7-153A820ED542}"/>
              </a:ext>
            </a:extLst>
          </p:cNvPr>
          <p:cNvSpPr txBox="1"/>
          <p:nvPr/>
        </p:nvSpPr>
        <p:spPr>
          <a:xfrm>
            <a:off x="1017528" y="1993805"/>
            <a:ext cx="396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 Transformer Reference Example: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4626677-FE9E-BFA5-ED41-46664F888950}"/>
              </a:ext>
            </a:extLst>
          </p:cNvPr>
          <p:cNvSpPr txBox="1"/>
          <p:nvPr/>
        </p:nvSpPr>
        <p:spPr>
          <a:xfrm>
            <a:off x="1533168" y="2530069"/>
            <a:ext cx="8345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weights = 512 (Embedding Size) x 512 (Embedding Size) x 64 (number of layers)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D10521-374F-274E-06DF-D4CA1505F2D4}"/>
              </a:ext>
            </a:extLst>
          </p:cNvPr>
          <p:cNvSpPr txBox="1"/>
          <p:nvPr/>
        </p:nvSpPr>
        <p:spPr>
          <a:xfrm>
            <a:off x="1533168" y="2899401"/>
            <a:ext cx="478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weights = 16 777 216 trainable parameters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12E0B4-37E6-1A0F-BDF7-EED705471777}"/>
              </a:ext>
            </a:extLst>
          </p:cNvPr>
          <p:cNvSpPr txBox="1"/>
          <p:nvPr/>
        </p:nvSpPr>
        <p:spPr>
          <a:xfrm>
            <a:off x="1017528" y="4049601"/>
            <a:ext cx="2873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</a:t>
            </a:r>
            <a:r>
              <a:rPr lang="en-US" dirty="0" err="1"/>
              <a:t>LoRA</a:t>
            </a:r>
            <a:r>
              <a:rPr lang="en-US" dirty="0"/>
              <a:t> of rank size r = 8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F54D364-5BCC-FDE5-AE2A-D19FA80A8B5D}"/>
              </a:ext>
            </a:extLst>
          </p:cNvPr>
          <p:cNvSpPr txBox="1"/>
          <p:nvPr/>
        </p:nvSpPr>
        <p:spPr>
          <a:xfrm>
            <a:off x="1787549" y="4468872"/>
            <a:ext cx="374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 = r x 512 * 64 = 32 768 parameters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6FE8666-C4B3-1392-D2B4-52DD75E3F627}"/>
              </a:ext>
            </a:extLst>
          </p:cNvPr>
          <p:cNvSpPr txBox="1"/>
          <p:nvPr/>
        </p:nvSpPr>
        <p:spPr>
          <a:xfrm>
            <a:off x="1787549" y="4838204"/>
            <a:ext cx="375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 = 512 x r * 64 = 32 768 parameters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1FBD8D-7CFA-7D0F-62A6-DB970D1262DD}"/>
              </a:ext>
            </a:extLst>
          </p:cNvPr>
          <p:cNvSpPr txBox="1"/>
          <p:nvPr/>
        </p:nvSpPr>
        <p:spPr>
          <a:xfrm>
            <a:off x="1017528" y="5370233"/>
            <a:ext cx="5554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Parameters to train = 65 536 trainable parameters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2099496-AF54-09E7-1297-B82E5109BB4E}"/>
              </a:ext>
            </a:extLst>
          </p:cNvPr>
          <p:cNvCxnSpPr/>
          <p:nvPr/>
        </p:nvCxnSpPr>
        <p:spPr>
          <a:xfrm>
            <a:off x="6524553" y="5568294"/>
            <a:ext cx="13544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632D22F3-7DCC-B7EC-6EE5-B816A93580E3}"/>
              </a:ext>
            </a:extLst>
          </p:cNvPr>
          <p:cNvSpPr txBox="1"/>
          <p:nvPr/>
        </p:nvSpPr>
        <p:spPr>
          <a:xfrm>
            <a:off x="8016470" y="5383628"/>
            <a:ext cx="3208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99.6%</a:t>
            </a:r>
            <a:r>
              <a:rPr lang="en-US" dirty="0">
                <a:solidFill>
                  <a:schemeClr val="accent5"/>
                </a:solidFill>
              </a:rPr>
              <a:t> less parameters to train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4459-D77D-BDA7-7C72-40DEC1F0572E}"/>
              </a:ext>
            </a:extLst>
          </p:cNvPr>
          <p:cNvSpPr txBox="1"/>
          <p:nvPr/>
        </p:nvSpPr>
        <p:spPr>
          <a:xfrm>
            <a:off x="7449602" y="6246911"/>
            <a:ext cx="3443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*(Q K V + Projection) </a:t>
            </a:r>
            <a:r>
              <a:rPr lang="en-US" sz="1400" dirty="0">
                <a:solidFill>
                  <a:schemeClr val="accent2"/>
                </a:solidFill>
                <a:sym typeface="Wingdings" pitchFamily="2" charset="2"/>
              </a:rPr>
              <a:t> 4 matrices like this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DAD751-50C0-7CC1-5EF0-BF16238C2576}"/>
              </a:ext>
            </a:extLst>
          </p:cNvPr>
          <p:cNvSpPr txBox="1"/>
          <p:nvPr/>
        </p:nvSpPr>
        <p:spPr>
          <a:xfrm>
            <a:off x="6185820" y="2930178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80D1B3-C610-BC5E-AAAB-1D487667AC50}"/>
              </a:ext>
            </a:extLst>
          </p:cNvPr>
          <p:cNvSpPr txBox="1"/>
          <p:nvPr/>
        </p:nvSpPr>
        <p:spPr>
          <a:xfrm>
            <a:off x="5401840" y="4483483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BD19C2-9C2B-A590-56D5-14DDD03E5E87}"/>
              </a:ext>
            </a:extLst>
          </p:cNvPr>
          <p:cNvSpPr txBox="1"/>
          <p:nvPr/>
        </p:nvSpPr>
        <p:spPr>
          <a:xfrm>
            <a:off x="5401840" y="4874892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90792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43B08-6E41-461B-4601-7531E66FA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1282-2B26-4F93-FEDF-F39E193FD2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RHLF &amp; Model Evaluation </a:t>
            </a:r>
          </a:p>
        </p:txBody>
      </p:sp>
    </p:spTree>
    <p:extLst>
      <p:ext uri="{BB962C8B-B14F-4D97-AF65-F5344CB8AC3E}">
        <p14:creationId xmlns:p14="http://schemas.microsoft.com/office/powerpoint/2010/main" val="604474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DE4FA-D145-85AA-56DB-E3A83A342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Ingestion Phase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FF6CDDF-735E-9655-DA33-4A42C3BC746C}"/>
              </a:ext>
            </a:extLst>
          </p:cNvPr>
          <p:cNvSpPr/>
          <p:nvPr/>
        </p:nvSpPr>
        <p:spPr>
          <a:xfrm>
            <a:off x="1966714" y="1874718"/>
            <a:ext cx="1400783" cy="8041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6FE430D-9DF9-32C0-2995-BB32B6CB7F9D}"/>
              </a:ext>
            </a:extLst>
          </p:cNvPr>
          <p:cNvSpPr/>
          <p:nvPr/>
        </p:nvSpPr>
        <p:spPr>
          <a:xfrm>
            <a:off x="1966714" y="2759935"/>
            <a:ext cx="1400783" cy="8041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0F7E8E5-5D09-42CB-1F00-A0B5EA6C1B73}"/>
              </a:ext>
            </a:extLst>
          </p:cNvPr>
          <p:cNvSpPr/>
          <p:nvPr/>
        </p:nvSpPr>
        <p:spPr>
          <a:xfrm>
            <a:off x="1966714" y="3645152"/>
            <a:ext cx="1400783" cy="8041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17B24-5874-3CA3-22F3-9A8E0190C35C}"/>
              </a:ext>
            </a:extLst>
          </p:cNvPr>
          <p:cNvSpPr txBox="1"/>
          <p:nvPr/>
        </p:nvSpPr>
        <p:spPr>
          <a:xfrm>
            <a:off x="2145054" y="1907462"/>
            <a:ext cx="104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-----------</a:t>
            </a:r>
          </a:p>
          <a:p>
            <a:r>
              <a:rPr lang="en-US" sz="1400" dirty="0"/>
              <a:t>--------------</a:t>
            </a:r>
          </a:p>
          <a:p>
            <a:r>
              <a:rPr lang="en-US" sz="1400" dirty="0"/>
              <a:t>------------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C9785-A19D-C61F-037E-9F3B29FA31F2}"/>
              </a:ext>
            </a:extLst>
          </p:cNvPr>
          <p:cNvSpPr txBox="1"/>
          <p:nvPr/>
        </p:nvSpPr>
        <p:spPr>
          <a:xfrm>
            <a:off x="2145054" y="2759935"/>
            <a:ext cx="104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-----------</a:t>
            </a:r>
          </a:p>
          <a:p>
            <a:r>
              <a:rPr lang="en-US" sz="1400" dirty="0"/>
              <a:t>--------------</a:t>
            </a:r>
          </a:p>
          <a:p>
            <a:r>
              <a:rPr lang="en-US" sz="1400" dirty="0"/>
              <a:t>------------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4CB45-3A72-0CCA-B28A-4F97D49F06AD}"/>
              </a:ext>
            </a:extLst>
          </p:cNvPr>
          <p:cNvSpPr txBox="1"/>
          <p:nvPr/>
        </p:nvSpPr>
        <p:spPr>
          <a:xfrm>
            <a:off x="2145054" y="3635424"/>
            <a:ext cx="104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-----------</a:t>
            </a:r>
          </a:p>
          <a:p>
            <a:r>
              <a:rPr lang="en-US" sz="1400" dirty="0"/>
              <a:t>--------------</a:t>
            </a:r>
          </a:p>
          <a:p>
            <a:r>
              <a:rPr lang="en-US" sz="1400" dirty="0"/>
              <a:t>------------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C4F937-F366-C43A-C5DF-5DB955FA08BE}"/>
              </a:ext>
            </a:extLst>
          </p:cNvPr>
          <p:cNvSpPr/>
          <p:nvPr/>
        </p:nvSpPr>
        <p:spPr>
          <a:xfrm>
            <a:off x="4424569" y="1871450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762595-C42F-B9E5-71FB-2D00AD0BB535}"/>
              </a:ext>
            </a:extLst>
          </p:cNvPr>
          <p:cNvSpPr/>
          <p:nvPr/>
        </p:nvSpPr>
        <p:spPr>
          <a:xfrm>
            <a:off x="4424569" y="2163438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17254B-D46D-A48A-3B99-1BB0885BA6EA}"/>
              </a:ext>
            </a:extLst>
          </p:cNvPr>
          <p:cNvSpPr/>
          <p:nvPr/>
        </p:nvSpPr>
        <p:spPr>
          <a:xfrm>
            <a:off x="4424569" y="2452040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779E440-FD66-223B-19CD-49D1A9D965FA}"/>
              </a:ext>
            </a:extLst>
          </p:cNvPr>
          <p:cNvSpPr/>
          <p:nvPr/>
        </p:nvSpPr>
        <p:spPr>
          <a:xfrm>
            <a:off x="6405769" y="2904549"/>
            <a:ext cx="2555132" cy="5382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Embeddings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4184BF-3049-F014-C0A6-043830845D60}"/>
              </a:ext>
            </a:extLst>
          </p:cNvPr>
          <p:cNvSpPr/>
          <p:nvPr/>
        </p:nvSpPr>
        <p:spPr>
          <a:xfrm>
            <a:off x="9401892" y="2701568"/>
            <a:ext cx="1031132" cy="9435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4340319-EEF8-B65B-2122-E1EE6E7E7928}"/>
              </a:ext>
            </a:extLst>
          </p:cNvPr>
          <p:cNvSpPr/>
          <p:nvPr/>
        </p:nvSpPr>
        <p:spPr>
          <a:xfrm>
            <a:off x="4424569" y="2759907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29540AF-3784-669A-49F7-FF8B35A271D9}"/>
              </a:ext>
            </a:extLst>
          </p:cNvPr>
          <p:cNvSpPr/>
          <p:nvPr/>
        </p:nvSpPr>
        <p:spPr>
          <a:xfrm>
            <a:off x="4424569" y="3051895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A2AAA04-748F-2E3C-A933-ABC72641A05B}"/>
              </a:ext>
            </a:extLst>
          </p:cNvPr>
          <p:cNvSpPr/>
          <p:nvPr/>
        </p:nvSpPr>
        <p:spPr>
          <a:xfrm>
            <a:off x="4424569" y="3340497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769A0AF-6C9E-21A1-91BE-868BA82297AF}"/>
              </a:ext>
            </a:extLst>
          </p:cNvPr>
          <p:cNvSpPr/>
          <p:nvPr/>
        </p:nvSpPr>
        <p:spPr>
          <a:xfrm>
            <a:off x="4424569" y="3648835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0DDB264-E70F-C591-9CDB-FC4B2F292B3E}"/>
              </a:ext>
            </a:extLst>
          </p:cNvPr>
          <p:cNvSpPr/>
          <p:nvPr/>
        </p:nvSpPr>
        <p:spPr>
          <a:xfrm>
            <a:off x="4424569" y="3940823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6A654D6-72D8-75A0-B08F-1C349938510C}"/>
              </a:ext>
            </a:extLst>
          </p:cNvPr>
          <p:cNvSpPr/>
          <p:nvPr/>
        </p:nvSpPr>
        <p:spPr>
          <a:xfrm>
            <a:off x="4424569" y="4229425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704CB5D-AFF0-320C-68A8-83427F8FBFCA}"/>
              </a:ext>
            </a:extLst>
          </p:cNvPr>
          <p:cNvSpPr/>
          <p:nvPr/>
        </p:nvSpPr>
        <p:spPr>
          <a:xfrm>
            <a:off x="6016663" y="1904194"/>
            <a:ext cx="389106" cy="2541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E374851-9A18-B3BB-E326-21207CF4BC5F}"/>
              </a:ext>
            </a:extLst>
          </p:cNvPr>
          <p:cNvCxnSpPr>
            <a:stCxn id="21" idx="3"/>
            <a:endCxn id="22" idx="2"/>
          </p:cNvCxnSpPr>
          <p:nvPr/>
        </p:nvCxnSpPr>
        <p:spPr>
          <a:xfrm flipV="1">
            <a:off x="8960901" y="3173360"/>
            <a:ext cx="440991" cy="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1F29D26B-3DFC-C09D-4225-6484B5DCC925}"/>
              </a:ext>
            </a:extLst>
          </p:cNvPr>
          <p:cNvSpPr/>
          <p:nvPr/>
        </p:nvSpPr>
        <p:spPr>
          <a:xfrm>
            <a:off x="3435591" y="1904194"/>
            <a:ext cx="830094" cy="774677"/>
          </a:xfrm>
          <a:prstGeom prst="leftBrace">
            <a:avLst>
              <a:gd name="adj1" fmla="val 8333"/>
              <a:gd name="adj2" fmla="val 5160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61337EA4-9661-24FA-AE1B-FE3A21D03B7D}"/>
              </a:ext>
            </a:extLst>
          </p:cNvPr>
          <p:cNvSpPr/>
          <p:nvPr/>
        </p:nvSpPr>
        <p:spPr>
          <a:xfrm>
            <a:off x="3433969" y="2769011"/>
            <a:ext cx="830094" cy="774677"/>
          </a:xfrm>
          <a:prstGeom prst="leftBrace">
            <a:avLst>
              <a:gd name="adj1" fmla="val 8333"/>
              <a:gd name="adj2" fmla="val 5160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273DB087-4359-C4C8-F7CE-C77A8AEF97A9}"/>
              </a:ext>
            </a:extLst>
          </p:cNvPr>
          <p:cNvSpPr/>
          <p:nvPr/>
        </p:nvSpPr>
        <p:spPr>
          <a:xfrm>
            <a:off x="3442076" y="3669569"/>
            <a:ext cx="830094" cy="774677"/>
          </a:xfrm>
          <a:prstGeom prst="leftBrace">
            <a:avLst>
              <a:gd name="adj1" fmla="val 8333"/>
              <a:gd name="adj2" fmla="val 5160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16BC3C-76AE-3BFD-7BDC-9B259C62C473}"/>
              </a:ext>
            </a:extLst>
          </p:cNvPr>
          <p:cNvGrpSpPr/>
          <p:nvPr/>
        </p:nvGrpSpPr>
        <p:grpSpPr>
          <a:xfrm>
            <a:off x="1882144" y="4890089"/>
            <a:ext cx="1352358" cy="685805"/>
            <a:chOff x="1882144" y="4890089"/>
            <a:chExt cx="1352358" cy="68580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4FEFF3-2BEC-27F3-7223-9E2EAE0316A5}"/>
                </a:ext>
              </a:extLst>
            </p:cNvPr>
            <p:cNvSpPr txBox="1"/>
            <p:nvPr/>
          </p:nvSpPr>
          <p:spPr>
            <a:xfrm>
              <a:off x="1882144" y="5206562"/>
              <a:ext cx="1352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Documents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9B7DB0F-C903-582B-B467-62A21B6CDE90}"/>
                </a:ext>
              </a:extLst>
            </p:cNvPr>
            <p:cNvSpPr/>
            <p:nvPr/>
          </p:nvSpPr>
          <p:spPr>
            <a:xfrm>
              <a:off x="2375957" y="4890089"/>
              <a:ext cx="364732" cy="34858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B64584-D985-074C-BB83-7CBDAA774EB8}"/>
              </a:ext>
            </a:extLst>
          </p:cNvPr>
          <p:cNvGrpSpPr/>
          <p:nvPr/>
        </p:nvGrpSpPr>
        <p:grpSpPr>
          <a:xfrm>
            <a:off x="4448732" y="4890089"/>
            <a:ext cx="947760" cy="685805"/>
            <a:chOff x="4448732" y="4890089"/>
            <a:chExt cx="947760" cy="68580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393947-BDFA-EAB2-9A18-C9594C864812}"/>
                </a:ext>
              </a:extLst>
            </p:cNvPr>
            <p:cNvSpPr txBox="1"/>
            <p:nvPr/>
          </p:nvSpPr>
          <p:spPr>
            <a:xfrm>
              <a:off x="4448732" y="5206562"/>
              <a:ext cx="947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Chunks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5E8273D-DFC8-448C-9DAF-15C14C92E424}"/>
                </a:ext>
              </a:extLst>
            </p:cNvPr>
            <p:cNvSpPr/>
            <p:nvPr/>
          </p:nvSpPr>
          <p:spPr>
            <a:xfrm>
              <a:off x="4740246" y="4890089"/>
              <a:ext cx="364732" cy="34858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793423-C238-5176-A6B4-D2F1B09F5B60}"/>
              </a:ext>
            </a:extLst>
          </p:cNvPr>
          <p:cNvGrpSpPr/>
          <p:nvPr/>
        </p:nvGrpSpPr>
        <p:grpSpPr>
          <a:xfrm>
            <a:off x="6892551" y="4890089"/>
            <a:ext cx="1489767" cy="685805"/>
            <a:chOff x="6892551" y="4890089"/>
            <a:chExt cx="1489767" cy="68580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21264BF-A28E-0C6E-EC70-A0528595138C}"/>
                </a:ext>
              </a:extLst>
            </p:cNvPr>
            <p:cNvSpPr txBox="1"/>
            <p:nvPr/>
          </p:nvSpPr>
          <p:spPr>
            <a:xfrm>
              <a:off x="6892551" y="5206562"/>
              <a:ext cx="1489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Vectorization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BCBBB54-9792-0343-3E3D-013E9A96E86F}"/>
                </a:ext>
              </a:extLst>
            </p:cNvPr>
            <p:cNvSpPr/>
            <p:nvPr/>
          </p:nvSpPr>
          <p:spPr>
            <a:xfrm>
              <a:off x="7455068" y="4890089"/>
              <a:ext cx="364732" cy="34858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893903-48CA-4AC4-7AA8-641FA315651B}"/>
              </a:ext>
            </a:extLst>
          </p:cNvPr>
          <p:cNvGrpSpPr/>
          <p:nvPr/>
        </p:nvGrpSpPr>
        <p:grpSpPr>
          <a:xfrm>
            <a:off x="9401892" y="4890089"/>
            <a:ext cx="1175578" cy="685805"/>
            <a:chOff x="9257446" y="4890089"/>
            <a:chExt cx="1175578" cy="68580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720155F-896B-4F64-CF55-855292F41576}"/>
                </a:ext>
              </a:extLst>
            </p:cNvPr>
            <p:cNvSpPr txBox="1"/>
            <p:nvPr/>
          </p:nvSpPr>
          <p:spPr>
            <a:xfrm>
              <a:off x="9257446" y="5206562"/>
              <a:ext cx="1175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Vector DB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F026758-534D-52B6-7CA2-05D6F6E11624}"/>
                </a:ext>
              </a:extLst>
            </p:cNvPr>
            <p:cNvSpPr/>
            <p:nvPr/>
          </p:nvSpPr>
          <p:spPr>
            <a:xfrm>
              <a:off x="9662868" y="4890089"/>
              <a:ext cx="364734" cy="34858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735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9" grpId="0"/>
      <p:bldP spid="10" grpId="0"/>
      <p:bldP spid="11" grpId="0" animBg="1"/>
      <p:bldP spid="12" grpId="0" animBg="1"/>
      <p:bldP spid="13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2" grpId="0" animBg="1"/>
      <p:bldP spid="39" grpId="0" animBg="1"/>
      <p:bldP spid="40" grpId="0" animBg="1"/>
      <p:bldP spid="4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5A52D-6E11-B512-E142-A21B32092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50C4-DD38-A95E-D345-7706D0984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475039-F663-E0EF-69DE-DB03CE53C966}"/>
              </a:ext>
            </a:extLst>
          </p:cNvPr>
          <p:cNvSpPr txBox="1"/>
          <p:nvPr/>
        </p:nvSpPr>
        <p:spPr>
          <a:xfrm>
            <a:off x="847284" y="2842736"/>
            <a:ext cx="62711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</a:rPr>
              <a:t>RLHF (</a:t>
            </a:r>
            <a:r>
              <a:rPr lang="en-US" b="1" u="sng" dirty="0" err="1">
                <a:solidFill>
                  <a:schemeClr val="tx1"/>
                </a:solidFill>
              </a:rPr>
              <a:t>Renforcement</a:t>
            </a:r>
            <a:r>
              <a:rPr lang="en-US" b="1" u="sng" dirty="0">
                <a:solidFill>
                  <a:schemeClr val="tx1"/>
                </a:solidFill>
              </a:rPr>
              <a:t> Learning from Human Feedback)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fr-FR" dirty="0" err="1"/>
              <a:t>is</a:t>
            </a:r>
            <a:r>
              <a:rPr lang="fr-FR" dirty="0"/>
              <a:t> a 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combines </a:t>
            </a:r>
            <a:r>
              <a:rPr lang="fr-FR" dirty="0" err="1"/>
              <a:t>reinforcement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human-provided</a:t>
            </a:r>
            <a:r>
              <a:rPr lang="fr-FR" dirty="0"/>
              <a:t> </a:t>
            </a:r>
            <a:r>
              <a:rPr lang="fr-FR" dirty="0" err="1"/>
              <a:t>evaluations</a:t>
            </a:r>
            <a:r>
              <a:rPr lang="fr-FR" dirty="0"/>
              <a:t> or </a:t>
            </a:r>
            <a:r>
              <a:rPr lang="fr-FR" dirty="0" err="1"/>
              <a:t>preferences</a:t>
            </a:r>
            <a:r>
              <a:rPr lang="fr-FR" dirty="0"/>
              <a:t> to guide and </a:t>
            </a:r>
            <a:r>
              <a:rPr lang="fr-FR" dirty="0" err="1"/>
              <a:t>improve</a:t>
            </a:r>
            <a:r>
              <a:rPr lang="fr-FR" dirty="0"/>
              <a:t> a </a:t>
            </a:r>
            <a:r>
              <a:rPr lang="fr-FR" dirty="0" err="1"/>
              <a:t>model's</a:t>
            </a:r>
            <a:r>
              <a:rPr lang="fr-FR" dirty="0"/>
              <a:t> </a:t>
            </a:r>
            <a:r>
              <a:rPr lang="fr-FR" dirty="0" err="1"/>
              <a:t>behavior</a:t>
            </a:r>
            <a:r>
              <a:rPr lang="fr-FR" dirty="0"/>
              <a:t> </a:t>
            </a:r>
            <a:r>
              <a:rPr lang="fr-FR" dirty="0" err="1"/>
              <a:t>toward</a:t>
            </a:r>
            <a:r>
              <a:rPr lang="fr-FR" dirty="0"/>
              <a:t> </a:t>
            </a:r>
            <a:r>
              <a:rPr lang="fr-FR" dirty="0" err="1"/>
              <a:t>desired</a:t>
            </a:r>
            <a:r>
              <a:rPr lang="fr-FR" dirty="0"/>
              <a:t> </a:t>
            </a:r>
            <a:r>
              <a:rPr lang="fr-FR" dirty="0" err="1"/>
              <a:t>outcomes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4" name="AutoShape 2" descr="Training from scratch vs fine-tuning pretrained network. Utilizing fine-tuning approach using ImageNet weights has resulted into substantial improvement in classification performance as shown in the graph">
            <a:extLst>
              <a:ext uri="{FF2B5EF4-FFF2-40B4-BE49-F238E27FC236}">
                <a16:creationId xmlns:a16="http://schemas.microsoft.com/office/drawing/2014/main" id="{52131E87-D926-1CB3-65CB-973DFEA6E4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phique 7" descr="Groupe avec un remplissage uni">
            <a:extLst>
              <a:ext uri="{FF2B5EF4-FFF2-40B4-BE49-F238E27FC236}">
                <a16:creationId xmlns:a16="http://schemas.microsoft.com/office/drawing/2014/main" id="{536AB73B-C6C0-AADF-BBED-3A88F07F0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1789" y="2971800"/>
            <a:ext cx="914400" cy="914400"/>
          </a:xfrm>
          <a:prstGeom prst="rect">
            <a:avLst/>
          </a:prstGeom>
        </p:spPr>
      </p:pic>
      <p:pic>
        <p:nvPicPr>
          <p:cNvPr id="10" name="Graphique 9" descr="Ordinateur portable avec un remplissage uni">
            <a:extLst>
              <a:ext uri="{FF2B5EF4-FFF2-40B4-BE49-F238E27FC236}">
                <a16:creationId xmlns:a16="http://schemas.microsoft.com/office/drawing/2014/main" id="{074550B1-E39D-B040-B26B-1DC4ADC42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18334" y="2971800"/>
            <a:ext cx="914400" cy="914400"/>
          </a:xfrm>
          <a:prstGeom prst="rect">
            <a:avLst/>
          </a:prstGeom>
        </p:spPr>
      </p:pic>
      <p:pic>
        <p:nvPicPr>
          <p:cNvPr id="5" name="Graphic 4" descr="Add with solid fill">
            <a:extLst>
              <a:ext uri="{FF2B5EF4-FFF2-40B4-BE49-F238E27FC236}">
                <a16:creationId xmlns:a16="http://schemas.microsoft.com/office/drawing/2014/main" id="{AB9739CF-2F2C-DD9D-BAE2-FB3D751BFE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6546" y="3212965"/>
            <a:ext cx="432070" cy="4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11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E6084-C3BE-959D-431C-746290155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9B8A-184C-505D-D2E1-AC14DBACF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Why RLHF 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CC76FAA-89DD-D22F-F226-B18A7CB44CC1}"/>
              </a:ext>
            </a:extLst>
          </p:cNvPr>
          <p:cNvSpPr txBox="1"/>
          <p:nvPr/>
        </p:nvSpPr>
        <p:spPr>
          <a:xfrm>
            <a:off x="6147311" y="5732505"/>
            <a:ext cx="23663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b="1" dirty="0"/>
              <a:t>Source: </a:t>
            </a:r>
            <a:r>
              <a:rPr lang="fr-FR" sz="700" b="1" dirty="0">
                <a:hlinkClick r:id="rId3"/>
              </a:rPr>
              <a:t>Learning to </a:t>
            </a:r>
            <a:r>
              <a:rPr lang="fr-FR" sz="700" b="1" dirty="0" err="1">
                <a:hlinkClick r:id="rId3"/>
              </a:rPr>
              <a:t>summarize</a:t>
            </a:r>
            <a:r>
              <a:rPr lang="fr-FR" sz="700" b="1" dirty="0">
                <a:hlinkClick r:id="rId3"/>
              </a:rPr>
              <a:t> </a:t>
            </a:r>
            <a:r>
              <a:rPr lang="fr-FR" sz="700" b="1" dirty="0" err="1">
                <a:hlinkClick r:id="rId3"/>
              </a:rPr>
              <a:t>from</a:t>
            </a:r>
            <a:r>
              <a:rPr lang="fr-FR" sz="700" b="1" dirty="0">
                <a:hlinkClick r:id="rId3"/>
              </a:rPr>
              <a:t> </a:t>
            </a:r>
            <a:r>
              <a:rPr lang="fr-FR" sz="700" b="1" dirty="0" err="1">
                <a:hlinkClick r:id="rId3"/>
              </a:rPr>
              <a:t>human</a:t>
            </a:r>
            <a:r>
              <a:rPr lang="fr-FR" sz="700" b="1" dirty="0">
                <a:hlinkClick r:id="rId3"/>
              </a:rPr>
              <a:t> feedback</a:t>
            </a:r>
            <a:endParaRPr lang="fr-FR" sz="700" b="1" dirty="0"/>
          </a:p>
        </p:txBody>
      </p:sp>
      <p:sp>
        <p:nvSpPr>
          <p:cNvPr id="4" name="AutoShape 2" descr="Training from scratch vs fine-tuning pretrained network. Utilizing fine-tuning approach using ImageNet weights has resulted into substantial improvement in classification performance as shown in the graph">
            <a:extLst>
              <a:ext uri="{FF2B5EF4-FFF2-40B4-BE49-F238E27FC236}">
                <a16:creationId xmlns:a16="http://schemas.microsoft.com/office/drawing/2014/main" id="{6D7B5068-4F4E-F3A6-C4A6-C41785946F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1D9F686-5571-5B19-2E7C-64D3D5402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627" y="1287116"/>
            <a:ext cx="61214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71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9D03B-615C-0C2C-49BA-3DD582B50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7FDD-4A59-8EC0-C916-9E43FA395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RLHF</a:t>
            </a:r>
          </a:p>
        </p:txBody>
      </p:sp>
      <p:sp>
        <p:nvSpPr>
          <p:cNvPr id="4" name="AutoShape 2" descr="Training from scratch vs fine-tuning pretrained network. Utilizing fine-tuning approach using ImageNet weights has resulted into substantial improvement in classification performance as shown in the graph">
            <a:extLst>
              <a:ext uri="{FF2B5EF4-FFF2-40B4-BE49-F238E27FC236}">
                <a16:creationId xmlns:a16="http://schemas.microsoft.com/office/drawing/2014/main" id="{3881C46B-B238-A9C0-C767-98C240372A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1028" y="281214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E67EA9D-B5B0-3C69-5808-FBDCD34A95E7}"/>
              </a:ext>
            </a:extLst>
          </p:cNvPr>
          <p:cNvSpPr/>
          <p:nvPr/>
        </p:nvSpPr>
        <p:spPr>
          <a:xfrm>
            <a:off x="1421822" y="2142996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6D6AE5A-8D06-BB44-974C-E4C5F5309C34}"/>
              </a:ext>
            </a:extLst>
          </p:cNvPr>
          <p:cNvSpPr/>
          <p:nvPr/>
        </p:nvSpPr>
        <p:spPr>
          <a:xfrm>
            <a:off x="8548336" y="2142996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Human Aligned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40552E1-B14F-6132-96D5-76C38D0510EB}"/>
              </a:ext>
            </a:extLst>
          </p:cNvPr>
          <p:cNvSpPr/>
          <p:nvPr/>
        </p:nvSpPr>
        <p:spPr>
          <a:xfrm>
            <a:off x="4865913" y="2325169"/>
            <a:ext cx="2315029" cy="973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RLHF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EBFA78-A9A9-203B-7FF0-8CEA4383D462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299067" y="2812143"/>
            <a:ext cx="15668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5E094981-5500-4763-D4DD-98892315614E}"/>
              </a:ext>
            </a:extLst>
          </p:cNvPr>
          <p:cNvCxnSpPr/>
          <p:nvPr/>
        </p:nvCxnSpPr>
        <p:spPr>
          <a:xfrm>
            <a:off x="6981490" y="2812142"/>
            <a:ext cx="15668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238D9F0-491E-41F5-3E4B-3204DA3EDAE9}"/>
              </a:ext>
            </a:extLst>
          </p:cNvPr>
          <p:cNvSpPr txBox="1"/>
          <p:nvPr/>
        </p:nvSpPr>
        <p:spPr>
          <a:xfrm>
            <a:off x="1421822" y="4862286"/>
            <a:ext cx="489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 </a:t>
            </a:r>
            <a:r>
              <a:rPr lang="en-US" dirty="0"/>
              <a:t>: Maximize </a:t>
            </a:r>
            <a:r>
              <a:rPr lang="en-US" dirty="0" err="1"/>
              <a:t>Helpfuless</a:t>
            </a:r>
            <a:r>
              <a:rPr lang="en-US" dirty="0"/>
              <a:t>, Honesty, Harmless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0FC92BC-C851-0EEA-E9B3-41E2AE143A35}"/>
              </a:ext>
            </a:extLst>
          </p:cNvPr>
          <p:cNvSpPr txBox="1"/>
          <p:nvPr/>
        </p:nvSpPr>
        <p:spPr>
          <a:xfrm>
            <a:off x="7901609" y="-79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5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A9FAC-E37D-9625-C124-9794D91A6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045B5-B559-23A4-EEBE-6DD9C6F13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RLHF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21DF1D9-610A-213E-92BC-51F20A9D1A14}"/>
              </a:ext>
            </a:extLst>
          </p:cNvPr>
          <p:cNvSpPr txBox="1"/>
          <p:nvPr/>
        </p:nvSpPr>
        <p:spPr>
          <a:xfrm>
            <a:off x="7296814" y="888244"/>
            <a:ext cx="489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 </a:t>
            </a:r>
            <a:r>
              <a:rPr lang="en-US" dirty="0"/>
              <a:t>: Maximize </a:t>
            </a:r>
            <a:r>
              <a:rPr lang="en-US" dirty="0" err="1"/>
              <a:t>Helpfuless</a:t>
            </a:r>
            <a:r>
              <a:rPr lang="en-US" dirty="0"/>
              <a:t>, Honesty, Harmless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DCF8C39-E299-3E02-2F7C-55EBCC5F11E3}"/>
              </a:ext>
            </a:extLst>
          </p:cNvPr>
          <p:cNvGrpSpPr/>
          <p:nvPr/>
        </p:nvGrpSpPr>
        <p:grpSpPr>
          <a:xfrm>
            <a:off x="754145" y="2047174"/>
            <a:ext cx="1751826" cy="1283732"/>
            <a:chOff x="754145" y="2010594"/>
            <a:chExt cx="1751826" cy="1283732"/>
          </a:xfrm>
        </p:grpSpPr>
        <p:pic>
          <p:nvPicPr>
            <p:cNvPr id="8" name="Graphique 7" descr="Liste de contrôle avec un remplissage uni">
              <a:extLst>
                <a:ext uri="{FF2B5EF4-FFF2-40B4-BE49-F238E27FC236}">
                  <a16:creationId xmlns:a16="http://schemas.microsoft.com/office/drawing/2014/main" id="{EF4570CD-4D0F-EE58-6D8E-7D8FB9D4E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080" y="2010594"/>
              <a:ext cx="914400" cy="914400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7D8A95-AD26-87E0-469A-3B5040D86EE0}"/>
                </a:ext>
              </a:extLst>
            </p:cNvPr>
            <p:cNvSpPr txBox="1"/>
            <p:nvPr/>
          </p:nvSpPr>
          <p:spPr>
            <a:xfrm>
              <a:off x="754145" y="2924994"/>
              <a:ext cx="1751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Dataset</a:t>
              </a:r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6E6D676-5545-3353-910F-04A606A4FF41}"/>
              </a:ext>
            </a:extLst>
          </p:cNvPr>
          <p:cNvSpPr/>
          <p:nvPr/>
        </p:nvSpPr>
        <p:spPr>
          <a:xfrm>
            <a:off x="4470737" y="191416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(updated by fb)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94B81E7-B0A4-C7B4-796B-647B2BC09E37}"/>
              </a:ext>
            </a:extLst>
          </p:cNvPr>
          <p:cNvSpPr/>
          <p:nvPr/>
        </p:nvSpPr>
        <p:spPr>
          <a:xfrm>
            <a:off x="8701051" y="2096337"/>
            <a:ext cx="2315029" cy="973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Proximal Policy Optimization (PPO) Algorithm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1401F6F-044C-BF4D-A3EB-B04D169877EF}"/>
              </a:ext>
            </a:extLst>
          </p:cNvPr>
          <p:cNvSpPr/>
          <p:nvPr/>
        </p:nvSpPr>
        <p:spPr>
          <a:xfrm>
            <a:off x="6547176" y="4537093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Reward model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36C02590-A0ED-F11C-E386-7F360E2485FC}"/>
              </a:ext>
            </a:extLst>
          </p:cNvPr>
          <p:cNvCxnSpPr/>
          <p:nvPr/>
        </p:nvCxnSpPr>
        <p:spPr>
          <a:xfrm>
            <a:off x="2009480" y="2583310"/>
            <a:ext cx="23645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D4D419BD-DC51-1C62-D5F9-1139920ACE7C}"/>
              </a:ext>
            </a:extLst>
          </p:cNvPr>
          <p:cNvCxnSpPr>
            <a:stCxn id="13" idx="2"/>
            <a:endCxn id="15" idx="1"/>
          </p:cNvCxnSpPr>
          <p:nvPr/>
        </p:nvCxnSpPr>
        <p:spPr>
          <a:xfrm rot="16200000" flipH="1">
            <a:off x="5001377" y="3660440"/>
            <a:ext cx="1953783" cy="113781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eur en angle 21">
            <a:extLst>
              <a:ext uri="{FF2B5EF4-FFF2-40B4-BE49-F238E27FC236}">
                <a16:creationId xmlns:a16="http://schemas.microsoft.com/office/drawing/2014/main" id="{DFE79176-E611-1661-B534-5548CA3F2882}"/>
              </a:ext>
            </a:extLst>
          </p:cNvPr>
          <p:cNvCxnSpPr>
            <a:cxnSpLocks/>
            <a:stCxn id="15" idx="3"/>
            <a:endCxn id="14" idx="2"/>
          </p:cNvCxnSpPr>
          <p:nvPr/>
        </p:nvCxnSpPr>
        <p:spPr>
          <a:xfrm flipV="1">
            <a:off x="8424421" y="3070284"/>
            <a:ext cx="1434145" cy="21359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E99200F-ACAA-80E0-2D07-CBE27201DA7C}"/>
              </a:ext>
            </a:extLst>
          </p:cNvPr>
          <p:cNvCxnSpPr>
            <a:stCxn id="14" idx="1"/>
            <a:endCxn id="13" idx="3"/>
          </p:cNvCxnSpPr>
          <p:nvPr/>
        </p:nvCxnSpPr>
        <p:spPr>
          <a:xfrm flipH="1" flipV="1">
            <a:off x="6347982" y="2583310"/>
            <a:ext cx="235306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E8BD38FB-71A3-C95C-183F-931DC54B8731}"/>
              </a:ext>
            </a:extLst>
          </p:cNvPr>
          <p:cNvSpPr txBox="1"/>
          <p:nvPr/>
        </p:nvSpPr>
        <p:spPr>
          <a:xfrm>
            <a:off x="936566" y="3342429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A dog is…“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2C5B151-44F2-5873-AE55-56F2CFBC6672}"/>
              </a:ext>
            </a:extLst>
          </p:cNvPr>
          <p:cNvSpPr txBox="1"/>
          <p:nvPr/>
        </p:nvSpPr>
        <p:spPr>
          <a:xfrm>
            <a:off x="4280513" y="3278382"/>
            <a:ext cx="269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…human’s best friends“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9615FD-FA18-8266-6761-9075176FAC24}"/>
              </a:ext>
            </a:extLst>
          </p:cNvPr>
          <p:cNvSpPr txBox="1"/>
          <p:nvPr/>
        </p:nvSpPr>
        <p:spPr>
          <a:xfrm>
            <a:off x="8701051" y="483690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+2,86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64159BB-C983-5E31-9689-DB6FFFDC9075}"/>
              </a:ext>
            </a:extLst>
          </p:cNvPr>
          <p:cNvSpPr txBox="1"/>
          <p:nvPr/>
        </p:nvSpPr>
        <p:spPr>
          <a:xfrm>
            <a:off x="6775235" y="2175646"/>
            <a:ext cx="17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weights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0F774A1-2828-2B21-3E99-0DCF2EBCEBEF}"/>
              </a:ext>
            </a:extLst>
          </p:cNvPr>
          <p:cNvSpPr txBox="1"/>
          <p:nvPr/>
        </p:nvSpPr>
        <p:spPr>
          <a:xfrm>
            <a:off x="9935852" y="6181682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Read about PPO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23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27" grpId="0"/>
      <p:bldP spid="28" grpId="0"/>
      <p:bldP spid="29" grpId="0"/>
      <p:bldP spid="3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0020E-DEC6-8D5F-4545-D3254A56D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C46DF-768E-A02C-9929-A14EAF9D0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RLHF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D5C0E8B-939B-9A6B-9A7F-A8F9E969C5EC}"/>
              </a:ext>
            </a:extLst>
          </p:cNvPr>
          <p:cNvSpPr txBox="1"/>
          <p:nvPr/>
        </p:nvSpPr>
        <p:spPr>
          <a:xfrm>
            <a:off x="7296814" y="888244"/>
            <a:ext cx="489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 </a:t>
            </a:r>
            <a:r>
              <a:rPr lang="en-US" dirty="0"/>
              <a:t>: Maximize </a:t>
            </a:r>
            <a:r>
              <a:rPr lang="en-US" dirty="0" err="1"/>
              <a:t>Helpfuless</a:t>
            </a:r>
            <a:r>
              <a:rPr lang="en-US" dirty="0"/>
              <a:t>, Honesty, Harmless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6D03165-351B-9B0C-C1F2-B56256B9A678}"/>
              </a:ext>
            </a:extLst>
          </p:cNvPr>
          <p:cNvGrpSpPr/>
          <p:nvPr/>
        </p:nvGrpSpPr>
        <p:grpSpPr>
          <a:xfrm>
            <a:off x="754145" y="2047174"/>
            <a:ext cx="1751826" cy="1283732"/>
            <a:chOff x="754145" y="2010594"/>
            <a:chExt cx="1751826" cy="1283732"/>
          </a:xfrm>
        </p:grpSpPr>
        <p:pic>
          <p:nvPicPr>
            <p:cNvPr id="8" name="Graphique 7" descr="Liste de contrôle avec un remplissage uni">
              <a:extLst>
                <a:ext uri="{FF2B5EF4-FFF2-40B4-BE49-F238E27FC236}">
                  <a16:creationId xmlns:a16="http://schemas.microsoft.com/office/drawing/2014/main" id="{C321A0CB-D13E-C21C-0CAD-8F21F229C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080" y="2010594"/>
              <a:ext cx="914400" cy="914400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9FA2308-F09E-D780-2A25-39B2B689ED4C}"/>
                </a:ext>
              </a:extLst>
            </p:cNvPr>
            <p:cNvSpPr txBox="1"/>
            <p:nvPr/>
          </p:nvSpPr>
          <p:spPr>
            <a:xfrm>
              <a:off x="754145" y="2924994"/>
              <a:ext cx="1751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Dataset</a:t>
              </a:r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274D081-7068-46F1-A5D9-A8D38D7BBB98}"/>
              </a:ext>
            </a:extLst>
          </p:cNvPr>
          <p:cNvSpPr/>
          <p:nvPr/>
        </p:nvSpPr>
        <p:spPr>
          <a:xfrm>
            <a:off x="4470737" y="191416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(updated by fb)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7264ABB3-DBA0-20E4-E895-F836F579CEEE}"/>
              </a:ext>
            </a:extLst>
          </p:cNvPr>
          <p:cNvSpPr/>
          <p:nvPr/>
        </p:nvSpPr>
        <p:spPr>
          <a:xfrm>
            <a:off x="8701051" y="2096337"/>
            <a:ext cx="2315029" cy="973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Proximal Policy Optimization (PPO) Algorithm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B06092F-EDA4-61A5-AB22-6383768C0D29}"/>
              </a:ext>
            </a:extLst>
          </p:cNvPr>
          <p:cNvSpPr/>
          <p:nvPr/>
        </p:nvSpPr>
        <p:spPr>
          <a:xfrm>
            <a:off x="6547176" y="4537093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Reward model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7A830D2-1960-4152-77C7-B3EF39DFC8A4}"/>
              </a:ext>
            </a:extLst>
          </p:cNvPr>
          <p:cNvCxnSpPr/>
          <p:nvPr/>
        </p:nvCxnSpPr>
        <p:spPr>
          <a:xfrm>
            <a:off x="2009480" y="2583310"/>
            <a:ext cx="23645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78D54926-B489-5735-54F9-11CEB0A1D15D}"/>
              </a:ext>
            </a:extLst>
          </p:cNvPr>
          <p:cNvCxnSpPr>
            <a:stCxn id="13" idx="2"/>
            <a:endCxn id="15" idx="1"/>
          </p:cNvCxnSpPr>
          <p:nvPr/>
        </p:nvCxnSpPr>
        <p:spPr>
          <a:xfrm rot="16200000" flipH="1">
            <a:off x="5001377" y="3660440"/>
            <a:ext cx="1953783" cy="113781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eur en angle 21">
            <a:extLst>
              <a:ext uri="{FF2B5EF4-FFF2-40B4-BE49-F238E27FC236}">
                <a16:creationId xmlns:a16="http://schemas.microsoft.com/office/drawing/2014/main" id="{5FAE8460-5C84-3291-AF8C-FCF49DEE322D}"/>
              </a:ext>
            </a:extLst>
          </p:cNvPr>
          <p:cNvCxnSpPr>
            <a:cxnSpLocks/>
            <a:stCxn id="15" idx="3"/>
            <a:endCxn id="14" idx="2"/>
          </p:cNvCxnSpPr>
          <p:nvPr/>
        </p:nvCxnSpPr>
        <p:spPr>
          <a:xfrm flipV="1">
            <a:off x="8424421" y="3070284"/>
            <a:ext cx="1434145" cy="21359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BB85724-3506-BF68-ABE2-514E90015A20}"/>
              </a:ext>
            </a:extLst>
          </p:cNvPr>
          <p:cNvCxnSpPr>
            <a:stCxn id="14" idx="1"/>
            <a:endCxn id="13" idx="3"/>
          </p:cNvCxnSpPr>
          <p:nvPr/>
        </p:nvCxnSpPr>
        <p:spPr>
          <a:xfrm flipH="1" flipV="1">
            <a:off x="6347982" y="2583310"/>
            <a:ext cx="235306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34AE48D1-38E9-6245-1917-2F57E54E9C0A}"/>
              </a:ext>
            </a:extLst>
          </p:cNvPr>
          <p:cNvSpPr txBox="1"/>
          <p:nvPr/>
        </p:nvSpPr>
        <p:spPr>
          <a:xfrm>
            <a:off x="936566" y="3342429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A dog is…“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689F614-8C23-CD2D-0824-84DAA2DB4417}"/>
              </a:ext>
            </a:extLst>
          </p:cNvPr>
          <p:cNvSpPr txBox="1"/>
          <p:nvPr/>
        </p:nvSpPr>
        <p:spPr>
          <a:xfrm>
            <a:off x="4280513" y="3278382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“ …a useless animal“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F53B1ED-369A-0085-8830-99D9FA9F973B}"/>
              </a:ext>
            </a:extLst>
          </p:cNvPr>
          <p:cNvSpPr txBox="1"/>
          <p:nvPr/>
        </p:nvSpPr>
        <p:spPr>
          <a:xfrm>
            <a:off x="8701051" y="4836908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- 9,86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C552107-7D9E-0257-7D58-17BBD1668946}"/>
              </a:ext>
            </a:extLst>
          </p:cNvPr>
          <p:cNvSpPr txBox="1"/>
          <p:nvPr/>
        </p:nvSpPr>
        <p:spPr>
          <a:xfrm>
            <a:off x="6775235" y="2175646"/>
            <a:ext cx="17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weights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0487B0B-F888-BCEE-F769-A797F3AC89AA}"/>
              </a:ext>
            </a:extLst>
          </p:cNvPr>
          <p:cNvSpPr txBox="1"/>
          <p:nvPr/>
        </p:nvSpPr>
        <p:spPr>
          <a:xfrm>
            <a:off x="9935852" y="6181682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Read about PPO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183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1D186-997D-4849-6E4E-2C31C9EBC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CC05D769-D2C6-9144-6B9E-4AA46ECA23FA}"/>
              </a:ext>
            </a:extLst>
          </p:cNvPr>
          <p:cNvSpPr/>
          <p:nvPr/>
        </p:nvSpPr>
        <p:spPr>
          <a:xfrm>
            <a:off x="7861953" y="3913481"/>
            <a:ext cx="4204356" cy="713052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80EBD36D-0541-3FE0-8ED9-9A06BF08F296}"/>
              </a:ext>
            </a:extLst>
          </p:cNvPr>
          <p:cNvSpPr/>
          <p:nvPr/>
        </p:nvSpPr>
        <p:spPr>
          <a:xfrm>
            <a:off x="7861954" y="2392782"/>
            <a:ext cx="3318235" cy="71305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EC3F19AF-81B7-9327-2795-BF3E673FEAD3}"/>
              </a:ext>
            </a:extLst>
          </p:cNvPr>
          <p:cNvSpPr/>
          <p:nvPr/>
        </p:nvSpPr>
        <p:spPr>
          <a:xfrm>
            <a:off x="7861954" y="3139532"/>
            <a:ext cx="3318235" cy="71305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8B94E-FAE7-CF5B-2A5E-1F1F75DBC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06699" cy="1325563"/>
          </a:xfrm>
        </p:spPr>
        <p:txBody>
          <a:bodyPr/>
          <a:lstStyle/>
          <a:p>
            <a:r>
              <a:rPr lang="en-US" dirty="0"/>
              <a:t>RLHF – obtaining feedback from human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FFAC3F2-D79E-DF39-92A7-558464568390}"/>
              </a:ext>
            </a:extLst>
          </p:cNvPr>
          <p:cNvSpPr txBox="1"/>
          <p:nvPr/>
        </p:nvSpPr>
        <p:spPr>
          <a:xfrm>
            <a:off x="496206" y="1743739"/>
            <a:ext cx="4244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 Define your criteria (ex: Helpfulness)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54F26CF-1954-1F46-4069-BABD574862C7}"/>
              </a:ext>
            </a:extLst>
          </p:cNvPr>
          <p:cNvSpPr txBox="1"/>
          <p:nvPr/>
        </p:nvSpPr>
        <p:spPr>
          <a:xfrm>
            <a:off x="502054" y="3324461"/>
            <a:ext cx="254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 I want to learn faster .“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E944CBE8-EE3A-1D0B-D85E-CEA8D89481DA}"/>
              </a:ext>
            </a:extLst>
          </p:cNvPr>
          <p:cNvSpPr/>
          <p:nvPr/>
        </p:nvSpPr>
        <p:spPr>
          <a:xfrm>
            <a:off x="4357615" y="2835269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5429339-836B-2A5D-C61A-81AC9C9C8576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6234860" y="2716587"/>
            <a:ext cx="1627095" cy="4606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B4B88220-8528-C480-7F4C-C7D62E8AF98F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 flipV="1">
            <a:off x="6234860" y="3466708"/>
            <a:ext cx="1627095" cy="37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69C242A5-3C98-CD4C-C52F-1C166DBA1424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234860" y="3827581"/>
            <a:ext cx="1627093" cy="442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6D91D6DB-553A-8F69-07AA-08830E8BB9F3}"/>
              </a:ext>
            </a:extLst>
          </p:cNvPr>
          <p:cNvSpPr txBox="1"/>
          <p:nvPr/>
        </p:nvSpPr>
        <p:spPr>
          <a:xfrm>
            <a:off x="7861955" y="2393421"/>
            <a:ext cx="3205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I want to learn faster. </a:t>
            </a:r>
            <a:br>
              <a:rPr lang="en-US" dirty="0"/>
            </a:br>
            <a:r>
              <a:rPr lang="en-US" dirty="0"/>
              <a:t>You can’t do anything about it”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46F60BE-7790-1037-4CBB-32BE3C0691CD}"/>
              </a:ext>
            </a:extLst>
          </p:cNvPr>
          <p:cNvSpPr txBox="1"/>
          <p:nvPr/>
        </p:nvSpPr>
        <p:spPr>
          <a:xfrm>
            <a:off x="7861955" y="3143542"/>
            <a:ext cx="2446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 want to learn faster. </a:t>
            </a:r>
            <a:br>
              <a:rPr lang="en-US" dirty="0"/>
            </a:br>
            <a:r>
              <a:rPr lang="en-US" dirty="0"/>
              <a:t>Read faster”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17DA512-8C49-625A-76D5-22E4F09C351F}"/>
              </a:ext>
            </a:extLst>
          </p:cNvPr>
          <p:cNvSpPr txBox="1"/>
          <p:nvPr/>
        </p:nvSpPr>
        <p:spPr>
          <a:xfrm>
            <a:off x="7861955" y="3913481"/>
            <a:ext cx="4291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 want to learn faster. </a:t>
            </a:r>
            <a:br>
              <a:rPr lang="en-US" dirty="0"/>
            </a:br>
            <a:r>
              <a:rPr lang="en-US" dirty="0"/>
              <a:t>Try to teach someone the topic you learn”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C3FDB50-63B0-66C4-26B7-E98C4F86DCBC}"/>
              </a:ext>
            </a:extLst>
          </p:cNvPr>
          <p:cNvSpPr txBox="1"/>
          <p:nvPr/>
        </p:nvSpPr>
        <p:spPr>
          <a:xfrm>
            <a:off x="7861955" y="1885015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LLM Completion</a:t>
            </a: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6A9F3A8E-495D-5D5A-A4D6-92FEB5D8CDB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3043455" y="3504416"/>
            <a:ext cx="1314160" cy="4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06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8" grpId="0" animBg="1"/>
      <p:bldP spid="39" grpId="0" animBg="1"/>
      <p:bldP spid="17" grpId="0"/>
      <p:bldP spid="19" grpId="0" animBg="1"/>
      <p:bldP spid="34" grpId="0"/>
      <p:bldP spid="35" grpId="0"/>
      <p:bldP spid="36" grpId="0"/>
      <p:bldP spid="3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AB1CF-2A83-11DA-770C-52C8B77B9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D31AD618-7D88-4EBA-E171-5C8A08BDD77A}"/>
              </a:ext>
            </a:extLst>
          </p:cNvPr>
          <p:cNvSpPr/>
          <p:nvPr/>
        </p:nvSpPr>
        <p:spPr>
          <a:xfrm>
            <a:off x="5978710" y="2503307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9A22CE6E-5F12-272A-D0B9-B4740666999C}"/>
              </a:ext>
            </a:extLst>
          </p:cNvPr>
          <p:cNvSpPr/>
          <p:nvPr/>
        </p:nvSpPr>
        <p:spPr>
          <a:xfrm>
            <a:off x="7212470" y="2485250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35DA4-C98E-30A5-0350-821DF6176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06699" cy="1325563"/>
          </a:xfrm>
        </p:spPr>
        <p:txBody>
          <a:bodyPr/>
          <a:lstStyle/>
          <a:p>
            <a:r>
              <a:rPr lang="en-US" dirty="0"/>
              <a:t>RLHF – obtaining feedback from human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D232ABB-C4A4-0DD2-6F4B-FC27ADCC2112}"/>
              </a:ext>
            </a:extLst>
          </p:cNvPr>
          <p:cNvSpPr txBox="1"/>
          <p:nvPr/>
        </p:nvSpPr>
        <p:spPr>
          <a:xfrm>
            <a:off x="496206" y="1743739"/>
            <a:ext cx="391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 Rank Completion base on criteria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EDF022C-02AD-EB13-6BEF-325775D5737E}"/>
              </a:ext>
            </a:extLst>
          </p:cNvPr>
          <p:cNvSpPr/>
          <p:nvPr/>
        </p:nvSpPr>
        <p:spPr>
          <a:xfrm>
            <a:off x="2916626" y="285486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AEE9AD0-137F-1CBF-60D7-334301DEDF4A}"/>
              </a:ext>
            </a:extLst>
          </p:cNvPr>
          <p:cNvSpPr txBox="1"/>
          <p:nvPr/>
        </p:nvSpPr>
        <p:spPr>
          <a:xfrm>
            <a:off x="5957237" y="1946746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LLM Completion</a:t>
            </a: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D763713C-4874-7C9D-6273-F6CAD8CB8FBC}"/>
              </a:ext>
            </a:extLst>
          </p:cNvPr>
          <p:cNvCxnSpPr>
            <a:cxnSpLocks/>
          </p:cNvCxnSpPr>
          <p:nvPr/>
        </p:nvCxnSpPr>
        <p:spPr>
          <a:xfrm flipV="1">
            <a:off x="2189903" y="3524010"/>
            <a:ext cx="715984" cy="4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9A70ECAF-2407-C099-2FC1-7025ACA84239}"/>
              </a:ext>
            </a:extLst>
          </p:cNvPr>
          <p:cNvGrpSpPr/>
          <p:nvPr/>
        </p:nvGrpSpPr>
        <p:grpSpPr>
          <a:xfrm>
            <a:off x="702192" y="3031993"/>
            <a:ext cx="1751826" cy="1283732"/>
            <a:chOff x="754145" y="2010594"/>
            <a:chExt cx="1751826" cy="1283732"/>
          </a:xfrm>
        </p:grpSpPr>
        <p:pic>
          <p:nvPicPr>
            <p:cNvPr id="5" name="Graphique 4" descr="Liste de contrôle avec un remplissage uni">
              <a:extLst>
                <a:ext uri="{FF2B5EF4-FFF2-40B4-BE49-F238E27FC236}">
                  <a16:creationId xmlns:a16="http://schemas.microsoft.com/office/drawing/2014/main" id="{32AB57BD-2E4D-C048-4A2E-4020824EB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080" y="2010594"/>
              <a:ext cx="914400" cy="914400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DC3C56D-9CA1-F94F-C488-090C68DD030E}"/>
                </a:ext>
              </a:extLst>
            </p:cNvPr>
            <p:cNvSpPr txBox="1"/>
            <p:nvPr/>
          </p:nvSpPr>
          <p:spPr>
            <a:xfrm>
              <a:off x="754145" y="2924994"/>
              <a:ext cx="1751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Dataset</a:t>
              </a:r>
            </a:p>
          </p:txBody>
        </p:sp>
      </p:grp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DF9D688-BCD8-8DBE-707F-D358361941C4}"/>
              </a:ext>
            </a:extLst>
          </p:cNvPr>
          <p:cNvSpPr/>
          <p:nvPr/>
        </p:nvSpPr>
        <p:spPr>
          <a:xfrm>
            <a:off x="8446230" y="2485250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2E03F0C-C51C-3DFB-31BA-0E23789CC1A6}"/>
              </a:ext>
            </a:extLst>
          </p:cNvPr>
          <p:cNvSpPr/>
          <p:nvPr/>
        </p:nvSpPr>
        <p:spPr>
          <a:xfrm>
            <a:off x="5978710" y="3085023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82973F7-B2E9-0268-765F-1241D6325479}"/>
              </a:ext>
            </a:extLst>
          </p:cNvPr>
          <p:cNvSpPr/>
          <p:nvPr/>
        </p:nvSpPr>
        <p:spPr>
          <a:xfrm>
            <a:off x="7212470" y="3066966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CD975B7-1CCA-501A-1E10-2F7E2DD5D1C7}"/>
              </a:ext>
            </a:extLst>
          </p:cNvPr>
          <p:cNvSpPr/>
          <p:nvPr/>
        </p:nvSpPr>
        <p:spPr>
          <a:xfrm>
            <a:off x="8446230" y="3066966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F93126D-962A-159F-961F-8877B6A71871}"/>
              </a:ext>
            </a:extLst>
          </p:cNvPr>
          <p:cNvSpPr/>
          <p:nvPr/>
        </p:nvSpPr>
        <p:spPr>
          <a:xfrm>
            <a:off x="5978710" y="3686255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1A4235C-EB1E-38BA-F97F-C7B3975CFA56}"/>
              </a:ext>
            </a:extLst>
          </p:cNvPr>
          <p:cNvSpPr/>
          <p:nvPr/>
        </p:nvSpPr>
        <p:spPr>
          <a:xfrm>
            <a:off x="7212470" y="3668198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4192F4D-B815-18B1-2D29-C5FC47455533}"/>
              </a:ext>
            </a:extLst>
          </p:cNvPr>
          <p:cNvSpPr/>
          <p:nvPr/>
        </p:nvSpPr>
        <p:spPr>
          <a:xfrm>
            <a:off x="8446230" y="3668198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E7638761-E066-326E-D1CC-733A02B5884F}"/>
              </a:ext>
            </a:extLst>
          </p:cNvPr>
          <p:cNvSpPr/>
          <p:nvPr/>
        </p:nvSpPr>
        <p:spPr>
          <a:xfrm>
            <a:off x="5978710" y="4269430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D87B329-BBDB-457F-E97C-3FC794E69697}"/>
              </a:ext>
            </a:extLst>
          </p:cNvPr>
          <p:cNvSpPr/>
          <p:nvPr/>
        </p:nvSpPr>
        <p:spPr>
          <a:xfrm>
            <a:off x="7212470" y="4251373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A585A966-DF08-B053-0731-AFDF4B42A531}"/>
              </a:ext>
            </a:extLst>
          </p:cNvPr>
          <p:cNvSpPr/>
          <p:nvPr/>
        </p:nvSpPr>
        <p:spPr>
          <a:xfrm>
            <a:off x="8446230" y="4251373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FE6590A-D864-F52A-7716-833A0003F175}"/>
              </a:ext>
            </a:extLst>
          </p:cNvPr>
          <p:cNvCxnSpPr>
            <a:cxnSpLocks/>
          </p:cNvCxnSpPr>
          <p:nvPr/>
        </p:nvCxnSpPr>
        <p:spPr>
          <a:xfrm flipV="1">
            <a:off x="4804610" y="3523071"/>
            <a:ext cx="715984" cy="4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2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19" grpId="0" animBg="1"/>
      <p:bldP spid="37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72679-6375-8DF7-17B7-D121C413B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68C2C8DC-5C80-49F9-8973-233D7BC3CF0D}"/>
              </a:ext>
            </a:extLst>
          </p:cNvPr>
          <p:cNvSpPr/>
          <p:nvPr/>
        </p:nvSpPr>
        <p:spPr>
          <a:xfrm>
            <a:off x="76684" y="2669632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ADE8F2D6-A94D-7F11-4DBC-3131D7F6858C}"/>
              </a:ext>
            </a:extLst>
          </p:cNvPr>
          <p:cNvSpPr/>
          <p:nvPr/>
        </p:nvSpPr>
        <p:spPr>
          <a:xfrm>
            <a:off x="1310444" y="2651575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9B928-2F8F-1345-FBC5-C15D5E5C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06699" cy="1325563"/>
          </a:xfrm>
        </p:spPr>
        <p:txBody>
          <a:bodyPr/>
          <a:lstStyle/>
          <a:p>
            <a:r>
              <a:rPr lang="en-US" dirty="0"/>
              <a:t>RLHF – obtaining feedback from human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9E768EC-B42C-7885-0C83-96CF898D3FBA}"/>
              </a:ext>
            </a:extLst>
          </p:cNvPr>
          <p:cNvSpPr txBox="1"/>
          <p:nvPr/>
        </p:nvSpPr>
        <p:spPr>
          <a:xfrm>
            <a:off x="496206" y="1743739"/>
            <a:ext cx="391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 Rank Completion base on criteria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2CF5003-0C53-0023-5794-4F7633AE0349}"/>
              </a:ext>
            </a:extLst>
          </p:cNvPr>
          <p:cNvSpPr txBox="1"/>
          <p:nvPr/>
        </p:nvSpPr>
        <p:spPr>
          <a:xfrm>
            <a:off x="55211" y="2113071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LLM Completion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4926828-2DE7-4F96-3C10-FBB075A5A7AA}"/>
              </a:ext>
            </a:extLst>
          </p:cNvPr>
          <p:cNvSpPr/>
          <p:nvPr/>
        </p:nvSpPr>
        <p:spPr>
          <a:xfrm>
            <a:off x="2544204" y="2651575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3BA8549-575D-CBA5-4D38-AD549A2D057A}"/>
              </a:ext>
            </a:extLst>
          </p:cNvPr>
          <p:cNvSpPr/>
          <p:nvPr/>
        </p:nvSpPr>
        <p:spPr>
          <a:xfrm>
            <a:off x="76684" y="3251348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5EC62D1-B34D-8FC0-C7CD-958144B6BB24}"/>
              </a:ext>
            </a:extLst>
          </p:cNvPr>
          <p:cNvSpPr/>
          <p:nvPr/>
        </p:nvSpPr>
        <p:spPr>
          <a:xfrm>
            <a:off x="1310444" y="3233291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604BA04-B5A5-D1EB-FAB0-B2E606498C6E}"/>
              </a:ext>
            </a:extLst>
          </p:cNvPr>
          <p:cNvSpPr/>
          <p:nvPr/>
        </p:nvSpPr>
        <p:spPr>
          <a:xfrm>
            <a:off x="2544204" y="3233291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8380CA52-BE8E-0C99-ACB0-18D0A138D92C}"/>
              </a:ext>
            </a:extLst>
          </p:cNvPr>
          <p:cNvSpPr/>
          <p:nvPr/>
        </p:nvSpPr>
        <p:spPr>
          <a:xfrm>
            <a:off x="76684" y="3852580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CD35233-D4FD-0A42-5EA3-0539F3F370CB}"/>
              </a:ext>
            </a:extLst>
          </p:cNvPr>
          <p:cNvSpPr/>
          <p:nvPr/>
        </p:nvSpPr>
        <p:spPr>
          <a:xfrm>
            <a:off x="1310444" y="3834523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AE0AAF2B-15B8-F063-B651-5038EB0D5E35}"/>
              </a:ext>
            </a:extLst>
          </p:cNvPr>
          <p:cNvSpPr/>
          <p:nvPr/>
        </p:nvSpPr>
        <p:spPr>
          <a:xfrm>
            <a:off x="2544204" y="3834523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4DA09601-516C-01C2-7EB2-5CF853253824}"/>
              </a:ext>
            </a:extLst>
          </p:cNvPr>
          <p:cNvSpPr/>
          <p:nvPr/>
        </p:nvSpPr>
        <p:spPr>
          <a:xfrm>
            <a:off x="76684" y="4435755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10B0C3E-C2F3-FB98-9141-8A80B31ED2F1}"/>
              </a:ext>
            </a:extLst>
          </p:cNvPr>
          <p:cNvSpPr/>
          <p:nvPr/>
        </p:nvSpPr>
        <p:spPr>
          <a:xfrm>
            <a:off x="1310444" y="4417698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EB1D647-A728-F210-3CE1-584A8FDD0A38}"/>
              </a:ext>
            </a:extLst>
          </p:cNvPr>
          <p:cNvSpPr/>
          <p:nvPr/>
        </p:nvSpPr>
        <p:spPr>
          <a:xfrm>
            <a:off x="2544204" y="4417698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que 6" descr="Groupe avec un remplissage uni">
            <a:extLst>
              <a:ext uri="{FF2B5EF4-FFF2-40B4-BE49-F238E27FC236}">
                <a16:creationId xmlns:a16="http://schemas.microsoft.com/office/drawing/2014/main" id="{BAC4F6AF-C09D-874E-6D62-CC8CDFC5F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5683" y="3250177"/>
            <a:ext cx="914400" cy="91440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1C09094-5AC5-2F13-BBAD-4A1FD817EF5C}"/>
              </a:ext>
            </a:extLst>
          </p:cNvPr>
          <p:cNvSpPr/>
          <p:nvPr/>
        </p:nvSpPr>
        <p:spPr>
          <a:xfrm>
            <a:off x="6190593" y="2528774"/>
            <a:ext cx="756170" cy="28171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BF5CBB7-068C-C5C3-C505-AE02FBB44ABB}"/>
              </a:ext>
            </a:extLst>
          </p:cNvPr>
          <p:cNvSpPr/>
          <p:nvPr/>
        </p:nvSpPr>
        <p:spPr>
          <a:xfrm>
            <a:off x="7020416" y="2528774"/>
            <a:ext cx="756170" cy="28171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C36B84E4-BCF6-9987-96A0-C2FA49518472}"/>
              </a:ext>
            </a:extLst>
          </p:cNvPr>
          <p:cNvSpPr/>
          <p:nvPr/>
        </p:nvSpPr>
        <p:spPr>
          <a:xfrm>
            <a:off x="8979985" y="2525826"/>
            <a:ext cx="834586" cy="28171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848AFCA-FBF4-975B-BAE9-6F5450689DD0}"/>
              </a:ext>
            </a:extLst>
          </p:cNvPr>
          <p:cNvSpPr/>
          <p:nvPr/>
        </p:nvSpPr>
        <p:spPr>
          <a:xfrm>
            <a:off x="8150162" y="2525827"/>
            <a:ext cx="756170" cy="28171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D9FB2761-2C5D-E0BB-98F3-FC662B1B441E}"/>
              </a:ext>
            </a:extLst>
          </p:cNvPr>
          <p:cNvSpPr/>
          <p:nvPr/>
        </p:nvSpPr>
        <p:spPr>
          <a:xfrm>
            <a:off x="10227101" y="2528774"/>
            <a:ext cx="756170" cy="28171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28C3113-735A-6FEF-3147-ECE1A1B4751B}"/>
              </a:ext>
            </a:extLst>
          </p:cNvPr>
          <p:cNvSpPr/>
          <p:nvPr/>
        </p:nvSpPr>
        <p:spPr>
          <a:xfrm>
            <a:off x="11109905" y="2528773"/>
            <a:ext cx="834586" cy="28171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783EA45-98BA-7122-7ADB-382D2268DF39}"/>
              </a:ext>
            </a:extLst>
          </p:cNvPr>
          <p:cNvSpPr txBox="1"/>
          <p:nvPr/>
        </p:nvSpPr>
        <p:spPr>
          <a:xfrm>
            <a:off x="8700147" y="386629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96A6F40-619B-3324-CB52-44765ACF6F5A}"/>
              </a:ext>
            </a:extLst>
          </p:cNvPr>
          <p:cNvSpPr txBox="1"/>
          <p:nvPr/>
        </p:nvSpPr>
        <p:spPr>
          <a:xfrm>
            <a:off x="10983271" y="3835029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F9A5650-7303-F027-F9C7-CADD494A4676}"/>
              </a:ext>
            </a:extLst>
          </p:cNvPr>
          <p:cNvSpPr txBox="1"/>
          <p:nvPr/>
        </p:nvSpPr>
        <p:spPr>
          <a:xfrm>
            <a:off x="6680783" y="391431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4" name="Accolade ouvrante 33">
            <a:extLst>
              <a:ext uri="{FF2B5EF4-FFF2-40B4-BE49-F238E27FC236}">
                <a16:creationId xmlns:a16="http://schemas.microsoft.com/office/drawing/2014/main" id="{28CF0624-FFA3-CBD2-B011-68AAD641B41C}"/>
              </a:ext>
            </a:extLst>
          </p:cNvPr>
          <p:cNvSpPr/>
          <p:nvPr/>
        </p:nvSpPr>
        <p:spPr>
          <a:xfrm>
            <a:off x="5659609" y="2440202"/>
            <a:ext cx="214422" cy="259251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35241B4-8ED6-E8ED-D848-E04AD6CBE736}"/>
              </a:ext>
            </a:extLst>
          </p:cNvPr>
          <p:cNvCxnSpPr/>
          <p:nvPr/>
        </p:nvCxnSpPr>
        <p:spPr>
          <a:xfrm>
            <a:off x="3838547" y="3755398"/>
            <a:ext cx="3951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99F83DE4-E174-CA66-6ED3-7AF2964B2CFE}"/>
              </a:ext>
            </a:extLst>
          </p:cNvPr>
          <p:cNvSpPr txBox="1"/>
          <p:nvPr/>
        </p:nvSpPr>
        <p:spPr>
          <a:xfrm>
            <a:off x="6440546" y="21704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30CFDDC-01DB-1ADF-1061-3428625F81E7}"/>
              </a:ext>
            </a:extLst>
          </p:cNvPr>
          <p:cNvSpPr txBox="1"/>
          <p:nvPr/>
        </p:nvSpPr>
        <p:spPr>
          <a:xfrm>
            <a:off x="7205244" y="215649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4339AED-D3DC-F080-56FC-4BC9651A7EF9}"/>
              </a:ext>
            </a:extLst>
          </p:cNvPr>
          <p:cNvSpPr txBox="1"/>
          <p:nvPr/>
        </p:nvSpPr>
        <p:spPr>
          <a:xfrm>
            <a:off x="8361161" y="2184306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608F785-224A-FDF1-D2A6-4EFDCE12C216}"/>
              </a:ext>
            </a:extLst>
          </p:cNvPr>
          <p:cNvSpPr txBox="1"/>
          <p:nvPr/>
        </p:nvSpPr>
        <p:spPr>
          <a:xfrm>
            <a:off x="9125859" y="2170400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4761308-0F1B-8D5A-C8C4-7C6F72634612}"/>
              </a:ext>
            </a:extLst>
          </p:cNvPr>
          <p:cNvSpPr txBox="1"/>
          <p:nvPr/>
        </p:nvSpPr>
        <p:spPr>
          <a:xfrm>
            <a:off x="10446360" y="2174007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33F0B53-4DFD-41D0-5E40-8F481D1F26E3}"/>
              </a:ext>
            </a:extLst>
          </p:cNvPr>
          <p:cNvSpPr txBox="1"/>
          <p:nvPr/>
        </p:nvSpPr>
        <p:spPr>
          <a:xfrm>
            <a:off x="11211058" y="2160101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0537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37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8" grpId="0" animBg="1"/>
      <p:bldP spid="17" grpId="0" animBg="1"/>
      <p:bldP spid="22" grpId="0" animBg="1"/>
      <p:bldP spid="26" grpId="0" animBg="1"/>
      <p:bldP spid="27" grpId="0" animBg="1"/>
      <p:bldP spid="29" grpId="0" animBg="1"/>
      <p:bldP spid="30" grpId="0"/>
      <p:bldP spid="31" grpId="0"/>
      <p:bldP spid="32" grpId="0"/>
      <p:bldP spid="34" grpId="0" animBg="1"/>
      <p:bldP spid="43" grpId="0"/>
      <p:bldP spid="44" grpId="0"/>
      <p:bldP spid="46" grpId="0"/>
      <p:bldP spid="47" grpId="0"/>
      <p:bldP spid="48" grpId="0"/>
      <p:bldP spid="4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8B300-1B41-8BF9-A830-0AD2276A8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8B3AB-E11E-1D6B-89BF-64BC67B7F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06699" cy="1325563"/>
          </a:xfrm>
        </p:spPr>
        <p:txBody>
          <a:bodyPr/>
          <a:lstStyle/>
          <a:p>
            <a:r>
              <a:rPr lang="en-US" dirty="0"/>
              <a:t>RLHF – obtaining feedback from human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F3C2CC6-01C4-D5D5-9B7C-81E9A5CC3D33}"/>
              </a:ext>
            </a:extLst>
          </p:cNvPr>
          <p:cNvSpPr txBox="1"/>
          <p:nvPr/>
        </p:nvSpPr>
        <p:spPr>
          <a:xfrm>
            <a:off x="496206" y="1743739"/>
            <a:ext cx="246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 Train Reward Model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DFDF88E-3AFD-5A38-AB30-9F692B6FC0C9}"/>
              </a:ext>
            </a:extLst>
          </p:cNvPr>
          <p:cNvSpPr txBox="1"/>
          <p:nvPr/>
        </p:nvSpPr>
        <p:spPr>
          <a:xfrm>
            <a:off x="55211" y="2113071"/>
            <a:ext cx="317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Pairwise </a:t>
            </a:r>
            <a:r>
              <a:rPr lang="en-US" i="1" u="sng" dirty="0" err="1"/>
              <a:t>comparaison</a:t>
            </a:r>
            <a:r>
              <a:rPr lang="en-US" i="1" u="sng" dirty="0"/>
              <a:t> dataset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E11CB67-0D93-CC7E-04D7-2382D04F6968}"/>
              </a:ext>
            </a:extLst>
          </p:cNvPr>
          <p:cNvSpPr/>
          <p:nvPr/>
        </p:nvSpPr>
        <p:spPr>
          <a:xfrm>
            <a:off x="1166107" y="3000231"/>
            <a:ext cx="756170" cy="28171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7012DA50-A15D-44D9-D48E-68FA1031142D}"/>
              </a:ext>
            </a:extLst>
          </p:cNvPr>
          <p:cNvSpPr/>
          <p:nvPr/>
        </p:nvSpPr>
        <p:spPr>
          <a:xfrm>
            <a:off x="1995930" y="3000231"/>
            <a:ext cx="756170" cy="28171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3ECB919-8179-3A66-35DD-7483760D12D8}"/>
              </a:ext>
            </a:extLst>
          </p:cNvPr>
          <p:cNvSpPr/>
          <p:nvPr/>
        </p:nvSpPr>
        <p:spPr>
          <a:xfrm>
            <a:off x="1995930" y="3711083"/>
            <a:ext cx="756170" cy="28171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CE2977EE-D95C-2655-166D-5988C774E815}"/>
              </a:ext>
            </a:extLst>
          </p:cNvPr>
          <p:cNvSpPr/>
          <p:nvPr/>
        </p:nvSpPr>
        <p:spPr>
          <a:xfrm>
            <a:off x="1166107" y="3711084"/>
            <a:ext cx="756170" cy="28171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7B37273-B62A-65C0-5317-3CF9440D1C57}"/>
              </a:ext>
            </a:extLst>
          </p:cNvPr>
          <p:cNvSpPr/>
          <p:nvPr/>
        </p:nvSpPr>
        <p:spPr>
          <a:xfrm>
            <a:off x="1166107" y="4462994"/>
            <a:ext cx="756170" cy="28171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8F745FF0-00A7-608B-3EC4-C4A0D730FF45}"/>
              </a:ext>
            </a:extLst>
          </p:cNvPr>
          <p:cNvSpPr/>
          <p:nvPr/>
        </p:nvSpPr>
        <p:spPr>
          <a:xfrm>
            <a:off x="2048911" y="4462993"/>
            <a:ext cx="703189" cy="28171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658F73C-BA09-2696-6A46-A894FB55BB56}"/>
              </a:ext>
            </a:extLst>
          </p:cNvPr>
          <p:cNvSpPr txBox="1"/>
          <p:nvPr/>
        </p:nvSpPr>
        <p:spPr>
          <a:xfrm>
            <a:off x="1416060" y="264185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E204118-A8E7-D2AB-4E24-8AAD0567A46D}"/>
              </a:ext>
            </a:extLst>
          </p:cNvPr>
          <p:cNvSpPr txBox="1"/>
          <p:nvPr/>
        </p:nvSpPr>
        <p:spPr>
          <a:xfrm>
            <a:off x="2180758" y="262795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0985C5D-829E-E30C-DF19-BA9631734A1C}"/>
              </a:ext>
            </a:extLst>
          </p:cNvPr>
          <p:cNvSpPr txBox="1"/>
          <p:nvPr/>
        </p:nvSpPr>
        <p:spPr>
          <a:xfrm>
            <a:off x="1377106" y="3369563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1917563-C324-682C-7893-20F3992A83D6}"/>
              </a:ext>
            </a:extLst>
          </p:cNvPr>
          <p:cNvSpPr txBox="1"/>
          <p:nvPr/>
        </p:nvSpPr>
        <p:spPr>
          <a:xfrm>
            <a:off x="2141804" y="3355657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C3CAF5A6-1272-C8B9-28AC-276265B2D5BA}"/>
              </a:ext>
            </a:extLst>
          </p:cNvPr>
          <p:cNvSpPr txBox="1"/>
          <p:nvPr/>
        </p:nvSpPr>
        <p:spPr>
          <a:xfrm>
            <a:off x="1385366" y="4108227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BB04363-79D9-F33F-C74D-1628DCCC6D66}"/>
              </a:ext>
            </a:extLst>
          </p:cNvPr>
          <p:cNvSpPr txBox="1"/>
          <p:nvPr/>
        </p:nvSpPr>
        <p:spPr>
          <a:xfrm>
            <a:off x="2150064" y="4094321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24877F2-B1B8-A0C3-BE1D-20FDD674BF2F}"/>
              </a:ext>
            </a:extLst>
          </p:cNvPr>
          <p:cNvSpPr/>
          <p:nvPr/>
        </p:nvSpPr>
        <p:spPr>
          <a:xfrm>
            <a:off x="4421111" y="3369563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Reward model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BA42A9A-52FB-A88B-F4FF-BA916B08956C}"/>
              </a:ext>
            </a:extLst>
          </p:cNvPr>
          <p:cNvSpPr txBox="1"/>
          <p:nvPr/>
        </p:nvSpPr>
        <p:spPr>
          <a:xfrm>
            <a:off x="1746292" y="4911366"/>
            <a:ext cx="250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A2147510-1463-F071-302A-91F1CEFBE210}"/>
              </a:ext>
            </a:extLst>
          </p:cNvPr>
          <p:cNvCxnSpPr/>
          <p:nvPr/>
        </p:nvCxnSpPr>
        <p:spPr>
          <a:xfrm>
            <a:off x="3062826" y="4094321"/>
            <a:ext cx="12829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57DAA61-06CA-0EE8-8345-25C292015BFE}"/>
              </a:ext>
            </a:extLst>
          </p:cNvPr>
          <p:cNvCxnSpPr/>
          <p:nvPr/>
        </p:nvCxnSpPr>
        <p:spPr>
          <a:xfrm>
            <a:off x="6642755" y="4043369"/>
            <a:ext cx="12829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AFCA50AD-CFD7-04F8-A515-22CB038F49D5}"/>
              </a:ext>
            </a:extLst>
          </p:cNvPr>
          <p:cNvSpPr/>
          <p:nvPr/>
        </p:nvSpPr>
        <p:spPr>
          <a:xfrm>
            <a:off x="8061635" y="3355657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1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Trained Reward model on Criteria</a:t>
            </a:r>
          </a:p>
        </p:txBody>
      </p:sp>
    </p:spTree>
    <p:extLst>
      <p:ext uri="{BB962C8B-B14F-4D97-AF65-F5344CB8AC3E}">
        <p14:creationId xmlns:p14="http://schemas.microsoft.com/office/powerpoint/2010/main" val="151383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 animBg="1"/>
      <p:bldP spid="17" grpId="0" animBg="1"/>
      <p:bldP spid="22" grpId="0" animBg="1"/>
      <p:bldP spid="26" grpId="0" animBg="1"/>
      <p:bldP spid="27" grpId="0" animBg="1"/>
      <p:bldP spid="29" grpId="0" animBg="1"/>
      <p:bldP spid="43" grpId="0"/>
      <p:bldP spid="44" grpId="0"/>
      <p:bldP spid="46" grpId="0"/>
      <p:bldP spid="47" grpId="0"/>
      <p:bldP spid="48" grpId="0"/>
      <p:bldP spid="49" grpId="0"/>
      <p:bldP spid="4" grpId="0" animBg="1"/>
      <p:bldP spid="5" grpId="0"/>
      <p:bldP spid="2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89F2E-9B85-81D0-2E9E-1D4A088E2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50D9E-9032-8953-544B-D33F3C971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RLHF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CA8C01D-E5AB-CBFF-F261-35E6376DCCC2}"/>
              </a:ext>
            </a:extLst>
          </p:cNvPr>
          <p:cNvSpPr txBox="1"/>
          <p:nvPr/>
        </p:nvSpPr>
        <p:spPr>
          <a:xfrm>
            <a:off x="7296814" y="808935"/>
            <a:ext cx="489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 </a:t>
            </a:r>
            <a:r>
              <a:rPr lang="en-US" dirty="0"/>
              <a:t>: Maximize </a:t>
            </a:r>
            <a:r>
              <a:rPr lang="en-US" dirty="0" err="1"/>
              <a:t>Helpfuless</a:t>
            </a:r>
            <a:r>
              <a:rPr lang="en-US" dirty="0"/>
              <a:t>, Honesty, Harmless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D311B2E-8F30-3442-07E9-C739DB4CE5B2}"/>
              </a:ext>
            </a:extLst>
          </p:cNvPr>
          <p:cNvGrpSpPr/>
          <p:nvPr/>
        </p:nvGrpSpPr>
        <p:grpSpPr>
          <a:xfrm>
            <a:off x="754145" y="2047174"/>
            <a:ext cx="1751826" cy="1283732"/>
            <a:chOff x="754145" y="2010594"/>
            <a:chExt cx="1751826" cy="1283732"/>
          </a:xfrm>
        </p:grpSpPr>
        <p:pic>
          <p:nvPicPr>
            <p:cNvPr id="8" name="Graphique 7" descr="Liste de contrôle avec un remplissage uni">
              <a:extLst>
                <a:ext uri="{FF2B5EF4-FFF2-40B4-BE49-F238E27FC236}">
                  <a16:creationId xmlns:a16="http://schemas.microsoft.com/office/drawing/2014/main" id="{D96F7409-793C-D57A-B7F5-1A89E14A1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080" y="2010594"/>
              <a:ext cx="914400" cy="914400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CD6B7BD1-C3C7-E585-E86C-1EF0390907AA}"/>
                </a:ext>
              </a:extLst>
            </p:cNvPr>
            <p:cNvSpPr txBox="1"/>
            <p:nvPr/>
          </p:nvSpPr>
          <p:spPr>
            <a:xfrm>
              <a:off x="754145" y="2924994"/>
              <a:ext cx="1751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Dataset</a:t>
              </a:r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DE73929-A2EF-B528-3267-EFB21190FEC8}"/>
              </a:ext>
            </a:extLst>
          </p:cNvPr>
          <p:cNvSpPr/>
          <p:nvPr/>
        </p:nvSpPr>
        <p:spPr>
          <a:xfrm>
            <a:off x="4470737" y="191416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(updated by fb)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C643CAE-A988-D0E6-B194-69587DB9381B}"/>
              </a:ext>
            </a:extLst>
          </p:cNvPr>
          <p:cNvSpPr/>
          <p:nvPr/>
        </p:nvSpPr>
        <p:spPr>
          <a:xfrm>
            <a:off x="8701051" y="2096337"/>
            <a:ext cx="2315029" cy="973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Proximal Policy Optimization (PPO) Algorithm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87CE6D2-48B5-7B4A-28DF-09ECF92AC6B4}"/>
              </a:ext>
            </a:extLst>
          </p:cNvPr>
          <p:cNvSpPr/>
          <p:nvPr/>
        </p:nvSpPr>
        <p:spPr>
          <a:xfrm>
            <a:off x="6547176" y="4537093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Reward model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FDF2EBDE-6742-3C82-7E21-A2D05F0B0F4A}"/>
              </a:ext>
            </a:extLst>
          </p:cNvPr>
          <p:cNvCxnSpPr/>
          <p:nvPr/>
        </p:nvCxnSpPr>
        <p:spPr>
          <a:xfrm>
            <a:off x="2009480" y="2583310"/>
            <a:ext cx="23645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2AE042C4-88D8-CB37-841E-52A51654D620}"/>
              </a:ext>
            </a:extLst>
          </p:cNvPr>
          <p:cNvCxnSpPr>
            <a:stCxn id="13" idx="2"/>
            <a:endCxn id="15" idx="1"/>
          </p:cNvCxnSpPr>
          <p:nvPr/>
        </p:nvCxnSpPr>
        <p:spPr>
          <a:xfrm rot="16200000" flipH="1">
            <a:off x="5001377" y="3660440"/>
            <a:ext cx="1953783" cy="113781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eur en angle 21">
            <a:extLst>
              <a:ext uri="{FF2B5EF4-FFF2-40B4-BE49-F238E27FC236}">
                <a16:creationId xmlns:a16="http://schemas.microsoft.com/office/drawing/2014/main" id="{6B06C088-F7CC-667C-F0F3-7A14FDDB2EED}"/>
              </a:ext>
            </a:extLst>
          </p:cNvPr>
          <p:cNvCxnSpPr>
            <a:cxnSpLocks/>
            <a:stCxn id="15" idx="3"/>
            <a:endCxn id="14" idx="2"/>
          </p:cNvCxnSpPr>
          <p:nvPr/>
        </p:nvCxnSpPr>
        <p:spPr>
          <a:xfrm flipV="1">
            <a:off x="8424421" y="3070284"/>
            <a:ext cx="1434145" cy="21359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24F5174-25F5-4635-36F6-4E07129DC705}"/>
              </a:ext>
            </a:extLst>
          </p:cNvPr>
          <p:cNvCxnSpPr>
            <a:stCxn id="14" idx="1"/>
            <a:endCxn id="13" idx="3"/>
          </p:cNvCxnSpPr>
          <p:nvPr/>
        </p:nvCxnSpPr>
        <p:spPr>
          <a:xfrm flipH="1" flipV="1">
            <a:off x="6347982" y="2583310"/>
            <a:ext cx="235306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60C523A1-BFA6-17B3-2AFA-5E31A81874C7}"/>
              </a:ext>
            </a:extLst>
          </p:cNvPr>
          <p:cNvSpPr txBox="1"/>
          <p:nvPr/>
        </p:nvSpPr>
        <p:spPr>
          <a:xfrm>
            <a:off x="936566" y="3342429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A dog is…“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983BC02-12A8-EED1-E304-869C6AD253DA}"/>
              </a:ext>
            </a:extLst>
          </p:cNvPr>
          <p:cNvSpPr txBox="1"/>
          <p:nvPr/>
        </p:nvSpPr>
        <p:spPr>
          <a:xfrm>
            <a:off x="4280513" y="3278382"/>
            <a:ext cx="269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…human’s best friends“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981FC28-DFEF-EDE2-A7DA-676F0D8588D5}"/>
              </a:ext>
            </a:extLst>
          </p:cNvPr>
          <p:cNvSpPr txBox="1"/>
          <p:nvPr/>
        </p:nvSpPr>
        <p:spPr>
          <a:xfrm>
            <a:off x="8701051" y="483690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+2,86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0B9F68C-BE68-F271-A38F-6D484E98625A}"/>
              </a:ext>
            </a:extLst>
          </p:cNvPr>
          <p:cNvSpPr txBox="1"/>
          <p:nvPr/>
        </p:nvSpPr>
        <p:spPr>
          <a:xfrm>
            <a:off x="6775235" y="2175646"/>
            <a:ext cx="17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weights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AF798C4-2932-D5FA-F699-BD4D01C24201}"/>
              </a:ext>
            </a:extLst>
          </p:cNvPr>
          <p:cNvSpPr txBox="1"/>
          <p:nvPr/>
        </p:nvSpPr>
        <p:spPr>
          <a:xfrm>
            <a:off x="9935852" y="6181682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Read about PPO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13F2223-A52F-09B2-8222-070ADAFA310E}"/>
              </a:ext>
            </a:extLst>
          </p:cNvPr>
          <p:cNvSpPr txBox="1"/>
          <p:nvPr/>
        </p:nvSpPr>
        <p:spPr>
          <a:xfrm>
            <a:off x="849892" y="5206240"/>
            <a:ext cx="20718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Stopping Criteria:</a:t>
            </a:r>
          </a:p>
          <a:p>
            <a:pPr marL="285750" indent="-285750">
              <a:buFontTx/>
              <a:buChar char="-"/>
            </a:pPr>
            <a:r>
              <a:rPr lang="en-US" dirty="0"/>
              <a:t># iterations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928231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4C0B-271E-B993-455A-5A96A336B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88AB-6362-F72D-DA6D-88311C2CE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5D487CB-132C-C2D2-D1EE-CD0864AEF16E}"/>
              </a:ext>
            </a:extLst>
          </p:cNvPr>
          <p:cNvSpPr/>
          <p:nvPr/>
        </p:nvSpPr>
        <p:spPr>
          <a:xfrm>
            <a:off x="3770575" y="1566506"/>
            <a:ext cx="2555132" cy="5382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Embeddings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6BE6C0-8C59-3BF1-5661-21661C50E3BF}"/>
              </a:ext>
            </a:extLst>
          </p:cNvPr>
          <p:cNvSpPr/>
          <p:nvPr/>
        </p:nvSpPr>
        <p:spPr>
          <a:xfrm>
            <a:off x="7447630" y="1363846"/>
            <a:ext cx="1031132" cy="9435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6469B2-FC57-3883-D7A3-93ADA6D5B11D}"/>
              </a:ext>
            </a:extLst>
          </p:cNvPr>
          <p:cNvCxnSpPr>
            <a:cxnSpLocks/>
          </p:cNvCxnSpPr>
          <p:nvPr/>
        </p:nvCxnSpPr>
        <p:spPr>
          <a:xfrm>
            <a:off x="6325707" y="1834267"/>
            <a:ext cx="11219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3DC2E57-343A-78CA-4F8A-0F812ADA219A}"/>
              </a:ext>
            </a:extLst>
          </p:cNvPr>
          <p:cNvSpPr/>
          <p:nvPr/>
        </p:nvSpPr>
        <p:spPr>
          <a:xfrm>
            <a:off x="2084556" y="1517746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250C29-1FC9-D729-6020-F63ACAB05590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7955090" y="2306059"/>
            <a:ext cx="2" cy="537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4703723-01D7-8B51-8A1D-65D768FE044B}"/>
              </a:ext>
            </a:extLst>
          </p:cNvPr>
          <p:cNvSpPr/>
          <p:nvPr/>
        </p:nvSpPr>
        <p:spPr>
          <a:xfrm>
            <a:off x="7254701" y="3126905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8C02757-499A-6C5B-26EC-B0863B714FC4}"/>
              </a:ext>
            </a:extLst>
          </p:cNvPr>
          <p:cNvSpPr/>
          <p:nvPr/>
        </p:nvSpPr>
        <p:spPr>
          <a:xfrm>
            <a:off x="7254701" y="3415507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8E01B25-C8E8-9563-44EF-7BA2280E87EB}"/>
              </a:ext>
            </a:extLst>
          </p:cNvPr>
          <p:cNvSpPr/>
          <p:nvPr/>
        </p:nvSpPr>
        <p:spPr>
          <a:xfrm>
            <a:off x="7254699" y="3701350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AA98A67-0241-BAA1-1FF0-E754A703E13B}"/>
              </a:ext>
            </a:extLst>
          </p:cNvPr>
          <p:cNvSpPr/>
          <p:nvPr/>
        </p:nvSpPr>
        <p:spPr>
          <a:xfrm>
            <a:off x="7254700" y="2843853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03AAFA9-B6CC-24EE-E28F-5194ED6A6630}"/>
              </a:ext>
            </a:extLst>
          </p:cNvPr>
          <p:cNvSpPr/>
          <p:nvPr/>
        </p:nvSpPr>
        <p:spPr>
          <a:xfrm>
            <a:off x="7254698" y="3996092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57DEB8-E90C-B155-F87D-396DF69E8B4B}"/>
              </a:ext>
            </a:extLst>
          </p:cNvPr>
          <p:cNvSpPr txBox="1"/>
          <p:nvPr/>
        </p:nvSpPr>
        <p:spPr>
          <a:xfrm>
            <a:off x="9450423" y="1650972"/>
            <a:ext cx="15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K Results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6FDD5EE-9E89-5A1C-C91F-A5CCFCF040DA}"/>
              </a:ext>
            </a:extLst>
          </p:cNvPr>
          <p:cNvSpPr/>
          <p:nvPr/>
        </p:nvSpPr>
        <p:spPr>
          <a:xfrm>
            <a:off x="4979434" y="3285741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E1B176-22CC-9F44-DBFF-E8F3B3BE6501}"/>
              </a:ext>
            </a:extLst>
          </p:cNvPr>
          <p:cNvSpPr txBox="1"/>
          <p:nvPr/>
        </p:nvSpPr>
        <p:spPr>
          <a:xfrm>
            <a:off x="6350616" y="3250656"/>
            <a:ext cx="394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AC736C51-4A43-8D23-B096-3FC8665D2423}"/>
              </a:ext>
            </a:extLst>
          </p:cNvPr>
          <p:cNvSpPr/>
          <p:nvPr/>
        </p:nvSpPr>
        <p:spPr>
          <a:xfrm rot="5400000">
            <a:off x="6516791" y="2961065"/>
            <a:ext cx="655629" cy="362174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mazon Bedrock - Solution de mise à l'échelle des applications d'IAG">
            <a:extLst>
              <a:ext uri="{FF2B5EF4-FFF2-40B4-BE49-F238E27FC236}">
                <a16:creationId xmlns:a16="http://schemas.microsoft.com/office/drawing/2014/main" id="{87A8E35E-1212-6CAA-B6B4-A8BDA328F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t="9485" r="19311" b="10830"/>
          <a:stretch/>
        </p:blipFill>
        <p:spPr bwMode="auto">
          <a:xfrm>
            <a:off x="6388950" y="5179004"/>
            <a:ext cx="995435" cy="100937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3B777B0-CB83-9030-6E3B-B3382A2F67A2}"/>
              </a:ext>
            </a:extLst>
          </p:cNvPr>
          <p:cNvSpPr txBox="1"/>
          <p:nvPr/>
        </p:nvSpPr>
        <p:spPr>
          <a:xfrm>
            <a:off x="6096000" y="6285611"/>
            <a:ext cx="158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 Inference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F0E8B6-9167-51A5-7A70-C04ADC4D5455}"/>
              </a:ext>
            </a:extLst>
          </p:cNvPr>
          <p:cNvSpPr txBox="1"/>
          <p:nvPr/>
        </p:nvSpPr>
        <p:spPr>
          <a:xfrm>
            <a:off x="9450423" y="3289033"/>
            <a:ext cx="21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Augmented prompt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C3B99D0-D00B-5E25-036D-4F8EDEE6185C}"/>
              </a:ext>
            </a:extLst>
          </p:cNvPr>
          <p:cNvCxnSpPr>
            <a:cxnSpLocks/>
          </p:cNvCxnSpPr>
          <p:nvPr/>
        </p:nvCxnSpPr>
        <p:spPr>
          <a:xfrm flipV="1">
            <a:off x="3054924" y="1834425"/>
            <a:ext cx="715651" cy="5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49B751E-6878-8484-A8F1-0D512655C602}"/>
              </a:ext>
            </a:extLst>
          </p:cNvPr>
          <p:cNvSpPr/>
          <p:nvPr/>
        </p:nvSpPr>
        <p:spPr>
          <a:xfrm>
            <a:off x="8817908" y="1661348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AE4E860-EC3F-7713-6738-4683428EC96D}"/>
              </a:ext>
            </a:extLst>
          </p:cNvPr>
          <p:cNvSpPr/>
          <p:nvPr/>
        </p:nvSpPr>
        <p:spPr>
          <a:xfrm>
            <a:off x="2378348" y="2320520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7B3FD4-3816-F708-901B-BBE4FD8F5DA7}"/>
              </a:ext>
            </a:extLst>
          </p:cNvPr>
          <p:cNvSpPr/>
          <p:nvPr/>
        </p:nvSpPr>
        <p:spPr>
          <a:xfrm>
            <a:off x="4865775" y="2315570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01F674-40B1-0862-11E5-8F372424B04C}"/>
              </a:ext>
            </a:extLst>
          </p:cNvPr>
          <p:cNvSpPr/>
          <p:nvPr/>
        </p:nvSpPr>
        <p:spPr>
          <a:xfrm>
            <a:off x="8817908" y="3311688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C9FDCF-EC81-9D5F-89A7-35B6CD17311C}"/>
              </a:ext>
            </a:extLst>
          </p:cNvPr>
          <p:cNvSpPr/>
          <p:nvPr/>
        </p:nvSpPr>
        <p:spPr>
          <a:xfrm>
            <a:off x="10506417" y="5501044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C84AEB7-8F72-A072-1AE9-6482FB3712E8}"/>
              </a:ext>
            </a:extLst>
          </p:cNvPr>
          <p:cNvSpPr/>
          <p:nvPr/>
        </p:nvSpPr>
        <p:spPr>
          <a:xfrm>
            <a:off x="8616053" y="5357442"/>
            <a:ext cx="1725444" cy="6357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 Response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521CD3-EBE0-FA3B-5757-E70B0C2B5CC1}"/>
              </a:ext>
            </a:extLst>
          </p:cNvPr>
          <p:cNvSpPr/>
          <p:nvPr/>
        </p:nvSpPr>
        <p:spPr>
          <a:xfrm>
            <a:off x="5592473" y="6295987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B513E3-6377-2C64-E481-8C0C822A23BB}"/>
              </a:ext>
            </a:extLst>
          </p:cNvPr>
          <p:cNvCxnSpPr>
            <a:cxnSpLocks/>
          </p:cNvCxnSpPr>
          <p:nvPr/>
        </p:nvCxnSpPr>
        <p:spPr>
          <a:xfrm flipV="1">
            <a:off x="7494130" y="5679548"/>
            <a:ext cx="1121923" cy="2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79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" grpId="0" animBg="1"/>
      <p:bldP spid="18" grpId="0" animBg="1"/>
      <p:bldP spid="19" grpId="0" animBg="1"/>
      <p:bldP spid="20" grpId="0" animBg="1"/>
      <p:bldP spid="29" grpId="0" animBg="1"/>
      <p:bldP spid="30" grpId="0" animBg="1"/>
      <p:bldP spid="31" grpId="0"/>
      <p:bldP spid="37" grpId="0" animBg="1"/>
      <p:bldP spid="38" grpId="0"/>
      <p:bldP spid="50" grpId="0" animBg="1"/>
      <p:bldP spid="51" grpId="0"/>
      <p:bldP spid="53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E70E3-0093-FD30-663A-B36A171AC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7C2F-5F1D-769D-7916-26A0BC18A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LLM Evaluation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8D6E26-3806-641C-8AE8-FCF4DB543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066" y="1379459"/>
            <a:ext cx="6598763" cy="485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A6658E9-611A-9713-7CB5-8070E6DAE08A}"/>
              </a:ext>
            </a:extLst>
          </p:cNvPr>
          <p:cNvSpPr txBox="1"/>
          <p:nvPr/>
        </p:nvSpPr>
        <p:spPr>
          <a:xfrm>
            <a:off x="9568206" y="6231654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confident-ai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4933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D4464-8B8D-3D01-7CEE-162D5D4C9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A154-680B-7659-084C-695A868B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DE4E7C2-5C26-4B56-3B1B-DCFA9A441BB3}"/>
              </a:ext>
            </a:extLst>
          </p:cNvPr>
          <p:cNvSpPr txBox="1"/>
          <p:nvPr/>
        </p:nvSpPr>
        <p:spPr>
          <a:xfrm>
            <a:off x="838200" y="1516029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ROUGE &amp; BLEU Score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EEA3677-66DB-7421-407B-DFB70C91B856}"/>
              </a:ext>
            </a:extLst>
          </p:cNvPr>
          <p:cNvSpPr/>
          <p:nvPr/>
        </p:nvSpPr>
        <p:spPr>
          <a:xfrm>
            <a:off x="2997724" y="2841592"/>
            <a:ext cx="1442301" cy="9874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Rouge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12B6D13-185D-FBD5-C76A-D422ACA565AF}"/>
              </a:ext>
            </a:extLst>
          </p:cNvPr>
          <p:cNvSpPr/>
          <p:nvPr/>
        </p:nvSpPr>
        <p:spPr>
          <a:xfrm>
            <a:off x="6348068" y="2841592"/>
            <a:ext cx="1442301" cy="98745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BLEU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4351F69-0248-F8CF-A0C1-769CF47C792A}"/>
              </a:ext>
            </a:extLst>
          </p:cNvPr>
          <p:cNvSpPr txBox="1"/>
          <p:nvPr/>
        </p:nvSpPr>
        <p:spPr>
          <a:xfrm>
            <a:off x="2765707" y="4231203"/>
            <a:ext cx="2160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summarization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F383EDC-301A-6829-3BE8-6F0A77C2041C}"/>
              </a:ext>
            </a:extLst>
          </p:cNvPr>
          <p:cNvSpPr txBox="1"/>
          <p:nvPr/>
        </p:nvSpPr>
        <p:spPr>
          <a:xfrm>
            <a:off x="6198635" y="4210572"/>
            <a:ext cx="176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Translation </a:t>
            </a:r>
          </a:p>
        </p:txBody>
      </p:sp>
    </p:spTree>
    <p:extLst>
      <p:ext uri="{BB962C8B-B14F-4D97-AF65-F5344CB8AC3E}">
        <p14:creationId xmlns:p14="http://schemas.microsoft.com/office/powerpoint/2010/main" val="146031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B87D6-4D20-D9A2-9D2A-CB51115F9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9F2AB-5B16-0307-9D0F-D9989C686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AF64EC4-ED90-E88B-7679-4ADF31EAB7ED}"/>
              </a:ext>
            </a:extLst>
          </p:cNvPr>
          <p:cNvSpPr txBox="1"/>
          <p:nvPr/>
        </p:nvSpPr>
        <p:spPr>
          <a:xfrm>
            <a:off x="838200" y="1516029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ROUGE &amp; BLEU Score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7F93776-790E-4A8C-BDB5-60262E0622BC}"/>
              </a:ext>
            </a:extLst>
          </p:cNvPr>
          <p:cNvSpPr/>
          <p:nvPr/>
        </p:nvSpPr>
        <p:spPr>
          <a:xfrm>
            <a:off x="1405447" y="3114380"/>
            <a:ext cx="1442301" cy="9874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90690D9-7818-BE51-BA98-2F901C947272}"/>
                  </a:ext>
                </a:extLst>
              </p:cNvPr>
              <p:cNvSpPr txBox="1"/>
              <p:nvPr/>
            </p:nvSpPr>
            <p:spPr>
              <a:xfrm>
                <a:off x="5361815" y="2288808"/>
                <a:ext cx="4548296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𝑚𝑎𝑡𝑐h𝑒𝑠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90690D9-7818-BE51-BA98-2F901C947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815" y="2288808"/>
                <a:ext cx="4548296" cy="666849"/>
              </a:xfrm>
              <a:prstGeom prst="rect">
                <a:avLst/>
              </a:prstGeom>
              <a:blipFill>
                <a:blip r:embed="rId3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985B104-A568-71D5-8A5B-BDA8A31FCDC1}"/>
                  </a:ext>
                </a:extLst>
              </p:cNvPr>
              <p:cNvSpPr txBox="1"/>
              <p:nvPr/>
            </p:nvSpPr>
            <p:spPr>
              <a:xfrm>
                <a:off x="5361815" y="3423108"/>
                <a:ext cx="5090817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𝑚𝑎𝑡𝑐h𝑒𝑠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985B104-A568-71D5-8A5B-BDA8A31FC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815" y="3423108"/>
                <a:ext cx="5090817" cy="666849"/>
              </a:xfrm>
              <a:prstGeom prst="rect">
                <a:avLst/>
              </a:prstGeom>
              <a:blipFill>
                <a:blip r:embed="rId4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3894C15-E103-9465-B74E-E2EF7231AFEC}"/>
                  </a:ext>
                </a:extLst>
              </p:cNvPr>
              <p:cNvSpPr txBox="1"/>
              <p:nvPr/>
            </p:nvSpPr>
            <p:spPr>
              <a:xfrm>
                <a:off x="5437229" y="4557408"/>
                <a:ext cx="416447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𝑝𝑟𝑒𝑐𝑠𝑖𝑜𝑛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3894C15-E103-9465-B74E-E2EF7231A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229" y="4557408"/>
                <a:ext cx="4164473" cy="664926"/>
              </a:xfrm>
              <a:prstGeom prst="rect">
                <a:avLst/>
              </a:prstGeom>
              <a:blipFill>
                <a:blip r:embed="rId5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ccolade fermante 12">
            <a:extLst>
              <a:ext uri="{FF2B5EF4-FFF2-40B4-BE49-F238E27FC236}">
                <a16:creationId xmlns:a16="http://schemas.microsoft.com/office/drawing/2014/main" id="{89A8B0CA-D034-7187-2F1B-1D8E8FFC76FA}"/>
              </a:ext>
            </a:extLst>
          </p:cNvPr>
          <p:cNvSpPr/>
          <p:nvPr/>
        </p:nvSpPr>
        <p:spPr>
          <a:xfrm rot="10800000">
            <a:off x="3284650" y="2524816"/>
            <a:ext cx="589766" cy="2697517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3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11" grpId="0"/>
      <p:bldP spid="12" grpId="0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5E1E4-B3E1-FC8C-2D92-D544D5B9F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F663BBE-9D60-FD86-DCC6-49FBF9C338CC}"/>
              </a:ext>
            </a:extLst>
          </p:cNvPr>
          <p:cNvSpPr/>
          <p:nvPr/>
        </p:nvSpPr>
        <p:spPr>
          <a:xfrm>
            <a:off x="575035" y="5420412"/>
            <a:ext cx="7022969" cy="1112363"/>
          </a:xfrm>
          <a:prstGeom prst="roundRect">
            <a:avLst/>
          </a:prstGeom>
          <a:solidFill>
            <a:srgbClr val="FF0000">
              <a:alpha val="179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7DE4D-3548-56FF-6479-BB3D1BB51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3836AC1-3427-93E4-8B24-8A8DB0B2CC08}"/>
              </a:ext>
            </a:extLst>
          </p:cNvPr>
          <p:cNvSpPr txBox="1"/>
          <p:nvPr/>
        </p:nvSpPr>
        <p:spPr>
          <a:xfrm>
            <a:off x="838200" y="1516029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ROUGE &amp; BLEU Score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227E807-6F8E-F988-925E-FBD241699653}"/>
              </a:ext>
            </a:extLst>
          </p:cNvPr>
          <p:cNvSpPr/>
          <p:nvPr/>
        </p:nvSpPr>
        <p:spPr>
          <a:xfrm>
            <a:off x="1405447" y="3114380"/>
            <a:ext cx="1442301" cy="9874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113D19C-56B0-D464-FE21-2F2776D2CAB3}"/>
                  </a:ext>
                </a:extLst>
              </p:cNvPr>
              <p:cNvSpPr txBox="1"/>
              <p:nvPr/>
            </p:nvSpPr>
            <p:spPr>
              <a:xfrm>
                <a:off x="6681637" y="849180"/>
                <a:ext cx="5090817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𝑚𝑎𝑡𝑐h𝑒𝑠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113D19C-56B0-D464-FE21-2F2776D2C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637" y="849180"/>
                <a:ext cx="5090817" cy="666849"/>
              </a:xfrm>
              <a:prstGeom prst="rect">
                <a:avLst/>
              </a:prstGeom>
              <a:blipFill>
                <a:blip r:embed="rId3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D138F6B9-084C-AD13-3868-06DA0504E93C}"/>
              </a:ext>
            </a:extLst>
          </p:cNvPr>
          <p:cNvSpPr txBox="1"/>
          <p:nvPr/>
        </p:nvSpPr>
        <p:spPr>
          <a:xfrm>
            <a:off x="3414996" y="2730946"/>
            <a:ext cx="21798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(human):</a:t>
            </a:r>
            <a:br>
              <a:rPr lang="en-US" dirty="0"/>
            </a:br>
            <a:r>
              <a:rPr lang="en-US" dirty="0">
                <a:solidFill>
                  <a:srgbClr val="FFC000"/>
                </a:solidFill>
              </a:rPr>
              <a:t>My name is Toto.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endParaRPr lang="en-US" dirty="0">
              <a:solidFill>
                <a:srgbClr val="FFC000"/>
              </a:solidFill>
            </a:endParaRPr>
          </a:p>
          <a:p>
            <a:r>
              <a:rPr lang="en-US" dirty="0"/>
              <a:t>Generated Output:</a:t>
            </a:r>
          </a:p>
          <a:p>
            <a:r>
              <a:rPr lang="en-US" dirty="0">
                <a:solidFill>
                  <a:srgbClr val="FFC000"/>
                </a:solidFill>
              </a:rPr>
              <a:t>My </a:t>
            </a:r>
            <a:r>
              <a:rPr lang="en-US" u="sng" dirty="0">
                <a:solidFill>
                  <a:srgbClr val="FFC000"/>
                </a:solidFill>
              </a:rPr>
              <a:t>first</a:t>
            </a:r>
            <a:r>
              <a:rPr lang="en-US" dirty="0">
                <a:solidFill>
                  <a:srgbClr val="FFC000"/>
                </a:solidFill>
              </a:rPr>
              <a:t> name is Toto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8959E32-7284-69DC-0C8A-249A08DD8A07}"/>
                  </a:ext>
                </a:extLst>
              </p:cNvPr>
              <p:cNvSpPr txBox="1"/>
              <p:nvPr/>
            </p:nvSpPr>
            <p:spPr>
              <a:xfrm>
                <a:off x="6409831" y="3274684"/>
                <a:ext cx="3662606" cy="611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−1 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8959E32-7284-69DC-0C8A-249A08DD8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831" y="3274684"/>
                <a:ext cx="3662606" cy="611771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1EB95C9E-4336-7AC4-29EB-DD22500F3A78}"/>
              </a:ext>
            </a:extLst>
          </p:cNvPr>
          <p:cNvSpPr txBox="1"/>
          <p:nvPr/>
        </p:nvSpPr>
        <p:spPr>
          <a:xfrm>
            <a:off x="838200" y="5645110"/>
            <a:ext cx="2187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!</a:t>
            </a:r>
            <a:r>
              <a:rPr lang="en-US" dirty="0"/>
              <a:t> Generated Output: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Toto Toto Toto Toto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0DBE03A-BC29-8EEB-399B-E91F0BC31E52}"/>
                  </a:ext>
                </a:extLst>
              </p:cNvPr>
              <p:cNvSpPr txBox="1"/>
              <p:nvPr/>
            </p:nvSpPr>
            <p:spPr>
              <a:xfrm>
                <a:off x="3763585" y="5662389"/>
                <a:ext cx="3486275" cy="6099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−1 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0DBE03A-BC29-8EEB-399B-E91F0BC31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585" y="5662389"/>
                <a:ext cx="3486275" cy="609911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72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4" grpId="0"/>
      <p:bldP spid="7" grpId="0"/>
      <p:bldP spid="9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6045F-9F78-67D3-568D-E8094B490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8BA4-D98C-348D-BD96-BBD3E312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CB94F4B-35AB-1F13-5F15-00BDBED21AB3}"/>
              </a:ext>
            </a:extLst>
          </p:cNvPr>
          <p:cNvSpPr txBox="1"/>
          <p:nvPr/>
        </p:nvSpPr>
        <p:spPr>
          <a:xfrm>
            <a:off x="838200" y="1516029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ROUGE &amp; BLEU Score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CD05D38-AF24-9A10-69E7-60E15951B53B}"/>
              </a:ext>
            </a:extLst>
          </p:cNvPr>
          <p:cNvSpPr/>
          <p:nvPr/>
        </p:nvSpPr>
        <p:spPr>
          <a:xfrm>
            <a:off x="1365142" y="3036265"/>
            <a:ext cx="1442301" cy="98745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BLEU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9DE4A35-8CE5-4B66-8F1B-DA6B4CD37463}"/>
                  </a:ext>
                </a:extLst>
              </p:cNvPr>
              <p:cNvSpPr txBox="1"/>
              <p:nvPr/>
            </p:nvSpPr>
            <p:spPr>
              <a:xfrm>
                <a:off x="4293909" y="3381602"/>
                <a:ext cx="60179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𝑎𝑐𝑟𝑜𝑠𝑠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𝑟𝑎𝑛𝑔𝑒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𝑔𝑟𝑎𝑚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𝑠𝑖𝑧𝑒𝑠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9DE4A35-8CE5-4B66-8F1B-DA6B4CD3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909" y="3381602"/>
                <a:ext cx="601799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4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884FD-2B0A-D21C-E72E-4DD23825C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FB66-4969-001B-B978-71B694C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383F99-D6B2-3EDB-4FBA-597DA2C2B654}"/>
              </a:ext>
            </a:extLst>
          </p:cNvPr>
          <p:cNvSpPr txBox="1"/>
          <p:nvPr/>
        </p:nvSpPr>
        <p:spPr>
          <a:xfrm>
            <a:off x="838200" y="1516029"/>
            <a:ext cx="150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BERTScore</a:t>
            </a:r>
            <a:endParaRPr lang="en-US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5EFE1F5-6C75-7DD4-057E-08D342D08FAA}"/>
              </a:ext>
            </a:extLst>
          </p:cNvPr>
          <p:cNvSpPr/>
          <p:nvPr/>
        </p:nvSpPr>
        <p:spPr>
          <a:xfrm>
            <a:off x="3071615" y="3440430"/>
            <a:ext cx="3118701" cy="6693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Pre-trained Contextual </a:t>
            </a:r>
            <a:br>
              <a:rPr lang="en-US" dirty="0"/>
            </a:br>
            <a:r>
              <a:rPr lang="en-US" dirty="0"/>
              <a:t>embedding from BERT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014668E-523F-3CEC-9CA1-A1CCBE0E4B1F}"/>
              </a:ext>
            </a:extLst>
          </p:cNvPr>
          <p:cNvSpPr txBox="1"/>
          <p:nvPr/>
        </p:nvSpPr>
        <p:spPr>
          <a:xfrm>
            <a:off x="961533" y="2928822"/>
            <a:ext cx="1866665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Expected Output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2F6A78B-8DDA-FC6E-4119-18D140FAFD09}"/>
              </a:ext>
            </a:extLst>
          </p:cNvPr>
          <p:cNvSpPr txBox="1"/>
          <p:nvPr/>
        </p:nvSpPr>
        <p:spPr>
          <a:xfrm>
            <a:off x="1394459" y="4197198"/>
            <a:ext cx="1350050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LLM Output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64618DE-536C-93F3-2983-AB33AC36D21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828198" y="3113488"/>
            <a:ext cx="243417" cy="3457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E38862F-39F0-AC1C-CE61-78C5F648012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44509" y="4090851"/>
            <a:ext cx="372718" cy="291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AF8C4128-9649-3579-3F0B-E9F7893A3C41}"/>
              </a:ext>
            </a:extLst>
          </p:cNvPr>
          <p:cNvSpPr txBox="1"/>
          <p:nvPr/>
        </p:nvSpPr>
        <p:spPr>
          <a:xfrm>
            <a:off x="6854293" y="2820382"/>
            <a:ext cx="2472600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[ Expected Embedding]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D2B37DA-07EE-9305-A6FF-81CC2318DDE6}"/>
              </a:ext>
            </a:extLst>
          </p:cNvPr>
          <p:cNvSpPr txBox="1"/>
          <p:nvPr/>
        </p:nvSpPr>
        <p:spPr>
          <a:xfrm>
            <a:off x="6703139" y="4109733"/>
            <a:ext cx="2707793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[ LLM Output Embedding]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5BAF7F6-46BF-2072-3144-8B2D61D20389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190316" y="3005048"/>
            <a:ext cx="663977" cy="4221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49AA163-3B2D-35CF-AB41-08DE8DE82C6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90316" y="4076708"/>
            <a:ext cx="512823" cy="2176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A44229C6-156D-C4E6-8083-32D7478AC91C}"/>
              </a:ext>
            </a:extLst>
          </p:cNvPr>
          <p:cNvSpPr/>
          <p:nvPr/>
        </p:nvSpPr>
        <p:spPr>
          <a:xfrm>
            <a:off x="9742370" y="3083022"/>
            <a:ext cx="1502004" cy="11809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Cosine</a:t>
            </a:r>
            <a:br>
              <a:rPr lang="en-US" dirty="0"/>
            </a:br>
            <a:r>
              <a:rPr lang="en-US" dirty="0"/>
              <a:t>Score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08394FEA-4ACB-D6B4-E174-ACDA4CF2BB37}"/>
              </a:ext>
            </a:extLst>
          </p:cNvPr>
          <p:cNvCxnSpPr>
            <a:stCxn id="15" idx="3"/>
            <a:endCxn id="28" idx="1"/>
          </p:cNvCxnSpPr>
          <p:nvPr/>
        </p:nvCxnSpPr>
        <p:spPr>
          <a:xfrm>
            <a:off x="9326893" y="3005048"/>
            <a:ext cx="635440" cy="2509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1312BA30-841D-E48D-9F8D-07B382A9291D}"/>
              </a:ext>
            </a:extLst>
          </p:cNvPr>
          <p:cNvCxnSpPr>
            <a:stCxn id="16" idx="3"/>
            <a:endCxn id="28" idx="3"/>
          </p:cNvCxnSpPr>
          <p:nvPr/>
        </p:nvCxnSpPr>
        <p:spPr>
          <a:xfrm flipV="1">
            <a:off x="9410932" y="4090993"/>
            <a:ext cx="551401" cy="203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70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15" grpId="0" animBg="1"/>
      <p:bldP spid="16" grpId="0" animBg="1"/>
      <p:bldP spid="2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23838-5D42-AAE0-760F-1DF6B5EE0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1E2D-C576-BDE0-557D-57138F240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91EC5B2-5127-5652-7650-ACF5920CEA18}"/>
              </a:ext>
            </a:extLst>
          </p:cNvPr>
          <p:cNvSpPr txBox="1"/>
          <p:nvPr/>
        </p:nvSpPr>
        <p:spPr>
          <a:xfrm>
            <a:off x="838200" y="1516029"/>
            <a:ext cx="184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SelfCheckGPT</a:t>
            </a:r>
            <a:endParaRPr lang="en-US" dirty="0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055EC642-4292-B337-63B5-CFE3106729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6123FD8-C810-5161-6507-F65F7246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515" y="1516029"/>
            <a:ext cx="5795752" cy="469887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EA53FBA-8D46-1C93-AE12-150CB0690EC3}"/>
              </a:ext>
            </a:extLst>
          </p:cNvPr>
          <p:cNvSpPr txBox="1"/>
          <p:nvPr/>
        </p:nvSpPr>
        <p:spPr>
          <a:xfrm>
            <a:off x="9577633" y="5938887"/>
            <a:ext cx="230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Source: </a:t>
            </a:r>
            <a:r>
              <a:rPr lang="en-US" dirty="0" err="1">
                <a:hlinkClick r:id="rId4"/>
              </a:rPr>
              <a:t>researchgate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4522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2BDFF-78D7-11D7-56DE-E8705BF18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5785A9A-F218-556E-5EF7-D590DD5491E6}"/>
              </a:ext>
            </a:extLst>
          </p:cNvPr>
          <p:cNvSpPr/>
          <p:nvPr/>
        </p:nvSpPr>
        <p:spPr>
          <a:xfrm>
            <a:off x="551351" y="1972056"/>
            <a:ext cx="4421171" cy="64933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6B3055E-3CAD-3492-A59A-1867F2DC984F}"/>
              </a:ext>
            </a:extLst>
          </p:cNvPr>
          <p:cNvSpPr/>
          <p:nvPr/>
        </p:nvSpPr>
        <p:spPr>
          <a:xfrm>
            <a:off x="546521" y="2721458"/>
            <a:ext cx="9892517" cy="175432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C26B296-7F7F-D0AD-27F7-1CE80CB5F050}"/>
              </a:ext>
            </a:extLst>
          </p:cNvPr>
          <p:cNvSpPr/>
          <p:nvPr/>
        </p:nvSpPr>
        <p:spPr>
          <a:xfrm>
            <a:off x="535524" y="4579195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530BC-0071-6588-F5BF-22AE3D8C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C5A7836-5800-F3FD-6741-7FACB1733564}"/>
              </a:ext>
            </a:extLst>
          </p:cNvPr>
          <p:cNvSpPr txBox="1"/>
          <p:nvPr/>
        </p:nvSpPr>
        <p:spPr>
          <a:xfrm>
            <a:off x="838200" y="1516029"/>
            <a:ext cx="47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Question Answer Generation  - Faithfulness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F8535E26-EDE8-7100-BB65-CF411E2C92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32373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AA44793-55C1-9DB8-F2A7-09F76B11616D}"/>
              </a:ext>
            </a:extLst>
          </p:cNvPr>
          <p:cNvSpPr txBox="1"/>
          <p:nvPr/>
        </p:nvSpPr>
        <p:spPr>
          <a:xfrm>
            <a:off x="744718" y="2114312"/>
            <a:ext cx="403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Prompt</a:t>
            </a:r>
            <a:r>
              <a:rPr lang="en-US" dirty="0"/>
              <a:t>: “Who is Christophe Colomb?”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8E2E84A-F541-B5CE-7F8C-665F74C01A06}"/>
              </a:ext>
            </a:extLst>
          </p:cNvPr>
          <p:cNvSpPr txBox="1"/>
          <p:nvPr/>
        </p:nvSpPr>
        <p:spPr>
          <a:xfrm>
            <a:off x="744718" y="2695447"/>
            <a:ext cx="96943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Retrieved Context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ex: (Wikipedia)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Chunk 1: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the first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European</a:t>
            </a:r>
            <a:r>
              <a:rPr lang="fr-FR" dirty="0"/>
              <a:t> contact </a:t>
            </a:r>
            <a:r>
              <a:rPr lang="fr-FR" dirty="0" err="1"/>
              <a:t>with</a:t>
            </a:r>
            <a:r>
              <a:rPr lang="fr-FR" dirty="0"/>
              <a:t> the Caribbean and Central </a:t>
            </a:r>
            <a:br>
              <a:rPr lang="fr-FR" dirty="0"/>
            </a:br>
            <a:r>
              <a:rPr lang="fr-FR" dirty="0"/>
              <a:t>and South America</a:t>
            </a:r>
          </a:p>
          <a:p>
            <a:r>
              <a:rPr lang="en-US" dirty="0"/>
              <a:t>Chunk 2: </a:t>
            </a:r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>
                <a:hlinkClick r:id="rId3" tooltip="Voyages of Christopher Columbus"/>
              </a:rPr>
              <a:t>four Spanish-based voyages across the Atlantic Ocean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D08CCF3-4C2B-4F0F-F0B8-E63B2D4439A0}"/>
              </a:ext>
            </a:extLst>
          </p:cNvPr>
          <p:cNvSpPr txBox="1"/>
          <p:nvPr/>
        </p:nvSpPr>
        <p:spPr>
          <a:xfrm>
            <a:off x="744718" y="4612171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/>
              <a:t>Columbian</a:t>
            </a:r>
            <a:r>
              <a:rPr lang="fr-FR" dirty="0"/>
              <a:t> Exchange and </a:t>
            </a:r>
            <a:r>
              <a:rPr lang="fr-FR" dirty="0" err="1"/>
              <a:t>European</a:t>
            </a:r>
            <a:r>
              <a:rPr lang="fr-FR" dirty="0"/>
              <a:t> </a:t>
            </a:r>
            <a:r>
              <a:rPr lang="fr-FR" dirty="0" err="1"/>
              <a:t>colonization</a:t>
            </a:r>
            <a:r>
              <a:rPr lang="fr-FR" dirty="0"/>
              <a:t> of the </a:t>
            </a:r>
            <a:r>
              <a:rPr lang="fr-FR" dirty="0" err="1"/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/>
              <a:t>devastating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on </a:t>
            </a:r>
            <a:r>
              <a:rPr lang="fr-FR" dirty="0" err="1"/>
              <a:t>indigenous</a:t>
            </a:r>
            <a:r>
              <a:rPr lang="fr-FR" dirty="0"/>
              <a:t> populations in the </a:t>
            </a:r>
            <a:r>
              <a:rPr lang="fr-FR" dirty="0" err="1"/>
              <a:t>Americas</a:t>
            </a:r>
            <a:r>
              <a:rPr lang="fr-F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7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3" grpId="0"/>
      <p:bldP spid="4" grpId="0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7B023-8780-8B55-4798-C03686E1D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475CCB7-32E9-2D4E-21B6-57C809B5E0CF}"/>
              </a:ext>
            </a:extLst>
          </p:cNvPr>
          <p:cNvSpPr/>
          <p:nvPr/>
        </p:nvSpPr>
        <p:spPr>
          <a:xfrm>
            <a:off x="535524" y="1990440"/>
            <a:ext cx="9892517" cy="175432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9868AB4-377D-91A8-4F71-58D585517A6D}"/>
              </a:ext>
            </a:extLst>
          </p:cNvPr>
          <p:cNvSpPr/>
          <p:nvPr/>
        </p:nvSpPr>
        <p:spPr>
          <a:xfrm>
            <a:off x="535524" y="4579195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A535B-EB64-C6BC-63C0-784D07CAB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D17AAD-8A3B-F535-252B-157C2B63FBE4}"/>
              </a:ext>
            </a:extLst>
          </p:cNvPr>
          <p:cNvSpPr txBox="1"/>
          <p:nvPr/>
        </p:nvSpPr>
        <p:spPr>
          <a:xfrm>
            <a:off x="838200" y="1516029"/>
            <a:ext cx="47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Question Answer Generation  - Faithfulness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BBC3596D-9F14-A2A5-59E4-0EA3D6D26A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2603" y="25927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9206370-31E6-C579-98B6-1EAB3D774BEF}"/>
              </a:ext>
            </a:extLst>
          </p:cNvPr>
          <p:cNvSpPr txBox="1"/>
          <p:nvPr/>
        </p:nvSpPr>
        <p:spPr>
          <a:xfrm>
            <a:off x="733721" y="1964429"/>
            <a:ext cx="96943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Retrieved Context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ex: (Wikipedia)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Chunk 1: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the first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European</a:t>
            </a:r>
            <a:r>
              <a:rPr lang="fr-FR" dirty="0"/>
              <a:t> contact </a:t>
            </a:r>
            <a:r>
              <a:rPr lang="fr-FR" dirty="0" err="1"/>
              <a:t>with</a:t>
            </a:r>
            <a:r>
              <a:rPr lang="fr-FR" dirty="0"/>
              <a:t> the Caribbean and Central </a:t>
            </a:r>
            <a:br>
              <a:rPr lang="fr-FR" dirty="0"/>
            </a:br>
            <a:r>
              <a:rPr lang="fr-FR" dirty="0"/>
              <a:t>and South America</a:t>
            </a:r>
          </a:p>
          <a:p>
            <a:r>
              <a:rPr lang="en-US" dirty="0"/>
              <a:t>Chunk 2: </a:t>
            </a:r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>
                <a:hlinkClick r:id="rId3" tooltip="Voyages of Christopher Columbus"/>
              </a:rPr>
              <a:t>four Spanish-based voyages across the Atlantic Ocean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2D1FCBB-2C11-B7EB-35DD-48A2923E2982}"/>
              </a:ext>
            </a:extLst>
          </p:cNvPr>
          <p:cNvSpPr txBox="1"/>
          <p:nvPr/>
        </p:nvSpPr>
        <p:spPr>
          <a:xfrm>
            <a:off x="744718" y="4612171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>
                <a:highlight>
                  <a:srgbClr val="FFFF00"/>
                </a:highlight>
              </a:rPr>
              <a:t>Columbian</a:t>
            </a:r>
            <a:r>
              <a:rPr lang="fr-FR" dirty="0">
                <a:highlight>
                  <a:srgbClr val="FFFF00"/>
                </a:highlight>
              </a:rPr>
              <a:t> Exchange and </a:t>
            </a:r>
            <a:r>
              <a:rPr lang="fr-FR" dirty="0" err="1">
                <a:highlight>
                  <a:srgbClr val="FFFF00"/>
                </a:highlight>
              </a:rPr>
              <a:t>European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colonization</a:t>
            </a:r>
            <a:r>
              <a:rPr lang="fr-FR" dirty="0">
                <a:highlight>
                  <a:srgbClr val="FFFF00"/>
                </a:highlight>
              </a:rPr>
              <a:t> of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>
                <a:highlight>
                  <a:srgbClr val="FFFF00"/>
                </a:highlight>
              </a:rPr>
              <a:t>devastating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effects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his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expeditions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had</a:t>
            </a:r>
            <a:r>
              <a:rPr lang="fr-FR" dirty="0">
                <a:highlight>
                  <a:srgbClr val="FFFF00"/>
                </a:highlight>
              </a:rPr>
              <a:t> on </a:t>
            </a:r>
            <a:r>
              <a:rPr lang="fr-FR" dirty="0" err="1">
                <a:highlight>
                  <a:srgbClr val="FFFF00"/>
                </a:highlight>
              </a:rPr>
              <a:t>indigenous</a:t>
            </a:r>
            <a:r>
              <a:rPr lang="fr-FR" dirty="0">
                <a:highlight>
                  <a:srgbClr val="FFFF00"/>
                </a:highlight>
              </a:rPr>
              <a:t> populations in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4438941-48FE-04F3-561F-24C668C91A3C}"/>
              </a:ext>
            </a:extLst>
          </p:cNvPr>
          <p:cNvSpPr txBox="1"/>
          <p:nvPr/>
        </p:nvSpPr>
        <p:spPr>
          <a:xfrm>
            <a:off x="10439040" y="5166169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A9870FD-332E-CD56-3D3F-31FFF9831C16}"/>
              </a:ext>
            </a:extLst>
          </p:cNvPr>
          <p:cNvSpPr txBox="1"/>
          <p:nvPr/>
        </p:nvSpPr>
        <p:spPr>
          <a:xfrm>
            <a:off x="10448722" y="5691919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2</a:t>
            </a:r>
          </a:p>
        </p:txBody>
      </p:sp>
    </p:spTree>
    <p:extLst>
      <p:ext uri="{BB962C8B-B14F-4D97-AF65-F5344CB8AC3E}">
        <p14:creationId xmlns:p14="http://schemas.microsoft.com/office/powerpoint/2010/main" val="326008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4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73022-97D4-2D6D-14C7-FE220DA87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CC7A760-0350-BBE2-73A1-CE34914BF776}"/>
              </a:ext>
            </a:extLst>
          </p:cNvPr>
          <p:cNvSpPr/>
          <p:nvPr/>
        </p:nvSpPr>
        <p:spPr>
          <a:xfrm>
            <a:off x="535524" y="4579195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02C61-C7E9-EDB6-4108-4CC209728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A956727-C150-D70E-AF13-D4139219D54D}"/>
              </a:ext>
            </a:extLst>
          </p:cNvPr>
          <p:cNvSpPr txBox="1"/>
          <p:nvPr/>
        </p:nvSpPr>
        <p:spPr>
          <a:xfrm>
            <a:off x="838200" y="1516029"/>
            <a:ext cx="47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Question Answer Generation  - Faithfulness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81226058-0D06-BAAA-FD68-2F8E056E58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2603" y="25927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F6953D5-6B44-9007-9AC0-C424E1A1CF30}"/>
              </a:ext>
            </a:extLst>
          </p:cNvPr>
          <p:cNvSpPr txBox="1"/>
          <p:nvPr/>
        </p:nvSpPr>
        <p:spPr>
          <a:xfrm>
            <a:off x="744718" y="4612171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>
                <a:highlight>
                  <a:srgbClr val="FFFF00"/>
                </a:highlight>
              </a:rPr>
              <a:t>Columbian</a:t>
            </a:r>
            <a:r>
              <a:rPr lang="fr-FR" dirty="0">
                <a:highlight>
                  <a:srgbClr val="FFFF00"/>
                </a:highlight>
              </a:rPr>
              <a:t> Exchange and </a:t>
            </a:r>
            <a:r>
              <a:rPr lang="fr-FR" dirty="0" err="1">
                <a:highlight>
                  <a:srgbClr val="FFFF00"/>
                </a:highlight>
              </a:rPr>
              <a:t>European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colonization</a:t>
            </a:r>
            <a:r>
              <a:rPr lang="fr-FR" dirty="0">
                <a:highlight>
                  <a:srgbClr val="FFFF00"/>
                </a:highlight>
              </a:rPr>
              <a:t> of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>
                <a:highlight>
                  <a:srgbClr val="FFFF00"/>
                </a:highlight>
              </a:rPr>
              <a:t>devastating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effects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his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expeditions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had</a:t>
            </a:r>
            <a:r>
              <a:rPr lang="fr-FR" dirty="0">
                <a:highlight>
                  <a:srgbClr val="FFFF00"/>
                </a:highlight>
              </a:rPr>
              <a:t> on </a:t>
            </a:r>
            <a:r>
              <a:rPr lang="fr-FR" dirty="0" err="1">
                <a:highlight>
                  <a:srgbClr val="FFFF00"/>
                </a:highlight>
              </a:rPr>
              <a:t>indigenous</a:t>
            </a:r>
            <a:r>
              <a:rPr lang="fr-FR" dirty="0">
                <a:highlight>
                  <a:srgbClr val="FFFF00"/>
                </a:highlight>
              </a:rPr>
              <a:t> populations in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2ECD8F1-62E1-9A01-D0F2-B7FCE9930E54}"/>
              </a:ext>
            </a:extLst>
          </p:cNvPr>
          <p:cNvSpPr txBox="1"/>
          <p:nvPr/>
        </p:nvSpPr>
        <p:spPr>
          <a:xfrm>
            <a:off x="1031089" y="2656926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E503EF2-C289-B1E3-C319-2881DDA2B0D7}"/>
              </a:ext>
            </a:extLst>
          </p:cNvPr>
          <p:cNvSpPr txBox="1"/>
          <p:nvPr/>
        </p:nvSpPr>
        <p:spPr>
          <a:xfrm>
            <a:off x="1031088" y="3462411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80CDEC-A9AF-7EED-501E-39E781D55160}"/>
              </a:ext>
            </a:extLst>
          </p:cNvPr>
          <p:cNvSpPr txBox="1"/>
          <p:nvPr/>
        </p:nvSpPr>
        <p:spPr>
          <a:xfrm>
            <a:off x="2637760" y="2592717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Exists in the context. </a:t>
            </a:r>
            <a:r>
              <a:rPr lang="en-US" dirty="0">
                <a:sym typeface="Wingdings" pitchFamily="2" charset="2"/>
              </a:rPr>
              <a:t> OK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04B6546-42E1-E996-C1F8-D3246D4EB96F}"/>
              </a:ext>
            </a:extLst>
          </p:cNvPr>
          <p:cNvSpPr txBox="1"/>
          <p:nvPr/>
        </p:nvSpPr>
        <p:spPr>
          <a:xfrm>
            <a:off x="2588566" y="3438298"/>
            <a:ext cx="4073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Doesn’t exist  in the context. </a:t>
            </a:r>
            <a:r>
              <a:rPr lang="en-US" dirty="0">
                <a:sym typeface="Wingdings" pitchFamily="2" charset="2"/>
              </a:rPr>
              <a:t> NOT OK</a:t>
            </a:r>
            <a:endParaRPr lang="en-US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6AF7677-93E1-2A25-D9EB-093E7387F1F3}"/>
              </a:ext>
            </a:extLst>
          </p:cNvPr>
          <p:cNvSpPr/>
          <p:nvPr/>
        </p:nvSpPr>
        <p:spPr>
          <a:xfrm>
            <a:off x="2460084" y="2495122"/>
            <a:ext cx="4330708" cy="149700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78687E0-1086-A908-9842-517DEA7C64F0}"/>
              </a:ext>
            </a:extLst>
          </p:cNvPr>
          <p:cNvSpPr txBox="1"/>
          <p:nvPr/>
        </p:nvSpPr>
        <p:spPr>
          <a:xfrm>
            <a:off x="3869493" y="2086477"/>
            <a:ext cx="153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 as a </a:t>
            </a:r>
            <a:r>
              <a:rPr lang="en-US" dirty="0" err="1"/>
              <a:t>Juge</a:t>
            </a:r>
            <a:endParaRPr lang="en-US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8197C2F-CF40-41B6-45DB-987116AB4E07}"/>
              </a:ext>
            </a:extLst>
          </p:cNvPr>
          <p:cNvCxnSpPr>
            <a:stCxn id="14" idx="3"/>
          </p:cNvCxnSpPr>
          <p:nvPr/>
        </p:nvCxnSpPr>
        <p:spPr>
          <a:xfrm flipV="1">
            <a:off x="6790792" y="3243624"/>
            <a:ext cx="102402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6C8E126E-915B-FD04-E59B-391D953FDEEC}"/>
              </a:ext>
            </a:extLst>
          </p:cNvPr>
          <p:cNvSpPr txBox="1"/>
          <p:nvPr/>
        </p:nvSpPr>
        <p:spPr>
          <a:xfrm>
            <a:off x="7946796" y="3026258"/>
            <a:ext cx="3031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 (ex: 50% Faithfulness) 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DB8AE69-DA06-BF87-00F2-341ADF918334}"/>
              </a:ext>
            </a:extLst>
          </p:cNvPr>
          <p:cNvSpPr/>
          <p:nvPr/>
        </p:nvSpPr>
        <p:spPr>
          <a:xfrm>
            <a:off x="6919274" y="3434644"/>
            <a:ext cx="1577418" cy="476765"/>
          </a:xfrm>
          <a:prstGeom prst="roundRect">
            <a:avLst/>
          </a:prstGeom>
          <a:solidFill>
            <a:srgbClr val="FF0000">
              <a:alpha val="179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1E73ED0-47F0-1F12-0A20-41C63EDBFD28}"/>
              </a:ext>
            </a:extLst>
          </p:cNvPr>
          <p:cNvSpPr txBox="1"/>
          <p:nvPr/>
        </p:nvSpPr>
        <p:spPr>
          <a:xfrm>
            <a:off x="7003560" y="3488360"/>
            <a:ext cx="1408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!</a:t>
            </a:r>
            <a:r>
              <a:rPr lang="en-US" dirty="0"/>
              <a:t> Even if true</a:t>
            </a:r>
          </a:p>
        </p:txBody>
      </p:sp>
    </p:spTree>
    <p:extLst>
      <p:ext uri="{BB962C8B-B14F-4D97-AF65-F5344CB8AC3E}">
        <p14:creationId xmlns:p14="http://schemas.microsoft.com/office/powerpoint/2010/main" val="218231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  <p:bldP spid="11" grpId="0"/>
      <p:bldP spid="12" grpId="0"/>
      <p:bldP spid="7" grpId="0"/>
      <p:bldP spid="13" grpId="0"/>
      <p:bldP spid="14" grpId="0" animBg="1"/>
      <p:bldP spid="18" grpId="0"/>
      <p:bldP spid="3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39349-1B51-98E9-89E8-34BE25155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49886-5492-6BF5-2872-281199FB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Re-Ranking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1F630C6-FD76-8B03-19FA-4C7CF73FD9F2}"/>
              </a:ext>
            </a:extLst>
          </p:cNvPr>
          <p:cNvSpPr/>
          <p:nvPr/>
        </p:nvSpPr>
        <p:spPr>
          <a:xfrm>
            <a:off x="1854905" y="1660562"/>
            <a:ext cx="1031132" cy="9435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C610B4E-9831-20A7-BFF4-76163DA508A0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732982" y="2132354"/>
            <a:ext cx="1121923" cy="2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57524B-90F1-0166-06DE-37FB2CB61D9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2362365" y="2602775"/>
            <a:ext cx="2" cy="537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D71908E-1216-E622-A81F-09B10A392295}"/>
              </a:ext>
            </a:extLst>
          </p:cNvPr>
          <p:cNvSpPr/>
          <p:nvPr/>
        </p:nvSpPr>
        <p:spPr>
          <a:xfrm>
            <a:off x="1661976" y="3423621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9A89F1D-DD63-33C0-100E-183370D9DA91}"/>
              </a:ext>
            </a:extLst>
          </p:cNvPr>
          <p:cNvSpPr/>
          <p:nvPr/>
        </p:nvSpPr>
        <p:spPr>
          <a:xfrm>
            <a:off x="1661976" y="3712223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9C28DE0-ECC5-BC14-5D8E-A470C518A3CA}"/>
              </a:ext>
            </a:extLst>
          </p:cNvPr>
          <p:cNvSpPr/>
          <p:nvPr/>
        </p:nvSpPr>
        <p:spPr>
          <a:xfrm>
            <a:off x="1661974" y="3998066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434A85D-C0DE-4E2E-94F0-78AA3E461EB6}"/>
              </a:ext>
            </a:extLst>
          </p:cNvPr>
          <p:cNvSpPr/>
          <p:nvPr/>
        </p:nvSpPr>
        <p:spPr>
          <a:xfrm>
            <a:off x="1661975" y="3140569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859AD91-C093-9D5B-E0A5-27AB0E6F2CED}"/>
              </a:ext>
            </a:extLst>
          </p:cNvPr>
          <p:cNvSpPr/>
          <p:nvPr/>
        </p:nvSpPr>
        <p:spPr>
          <a:xfrm>
            <a:off x="1661973" y="4292808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F078AC-D43D-5B5E-8BC2-A272DE315F91}"/>
              </a:ext>
            </a:extLst>
          </p:cNvPr>
          <p:cNvSpPr txBox="1"/>
          <p:nvPr/>
        </p:nvSpPr>
        <p:spPr>
          <a:xfrm>
            <a:off x="3607422" y="1923701"/>
            <a:ext cx="15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K Results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A3BA5C-86B6-9352-2ABA-6962BE82D402}"/>
              </a:ext>
            </a:extLst>
          </p:cNvPr>
          <p:cNvSpPr/>
          <p:nvPr/>
        </p:nvSpPr>
        <p:spPr>
          <a:xfrm>
            <a:off x="3160930" y="1952725"/>
            <a:ext cx="343711" cy="31128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7B39EB-EE5C-8696-76CF-D733973E287A}"/>
              </a:ext>
            </a:extLst>
          </p:cNvPr>
          <p:cNvSpPr txBox="1"/>
          <p:nvPr/>
        </p:nvSpPr>
        <p:spPr>
          <a:xfrm>
            <a:off x="7059988" y="6419256"/>
            <a:ext cx="158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 Inference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B7042B8-F5DA-91B0-1E62-B2CE75C8E847}"/>
              </a:ext>
            </a:extLst>
          </p:cNvPr>
          <p:cNvSpPr/>
          <p:nvPr/>
        </p:nvSpPr>
        <p:spPr>
          <a:xfrm>
            <a:off x="6613046" y="6448279"/>
            <a:ext cx="343711" cy="31128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B7642EC-73C9-1AF4-9196-670C994E34A6}"/>
              </a:ext>
            </a:extLst>
          </p:cNvPr>
          <p:cNvSpPr/>
          <p:nvPr/>
        </p:nvSpPr>
        <p:spPr>
          <a:xfrm>
            <a:off x="3743001" y="3509053"/>
            <a:ext cx="1438598" cy="63152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Re-Ranker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45EF0F-FB36-E119-308D-67ACE06650AE}"/>
              </a:ext>
            </a:extLst>
          </p:cNvPr>
          <p:cNvCxnSpPr>
            <a:cxnSpLocks/>
          </p:cNvCxnSpPr>
          <p:nvPr/>
        </p:nvCxnSpPr>
        <p:spPr>
          <a:xfrm>
            <a:off x="3101492" y="3822310"/>
            <a:ext cx="6273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FE7F789-FFB4-18C3-8C40-278AA252AE03}"/>
              </a:ext>
            </a:extLst>
          </p:cNvPr>
          <p:cNvSpPr/>
          <p:nvPr/>
        </p:nvSpPr>
        <p:spPr>
          <a:xfrm>
            <a:off x="5912658" y="3423621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F762FC-9543-18BD-E215-22751D425D25}"/>
              </a:ext>
            </a:extLst>
          </p:cNvPr>
          <p:cNvSpPr/>
          <p:nvPr/>
        </p:nvSpPr>
        <p:spPr>
          <a:xfrm>
            <a:off x="5912658" y="3712223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BBA1FEB-67A9-7F06-AB1B-1FE5B18C55FB}"/>
              </a:ext>
            </a:extLst>
          </p:cNvPr>
          <p:cNvSpPr/>
          <p:nvPr/>
        </p:nvSpPr>
        <p:spPr>
          <a:xfrm>
            <a:off x="5912656" y="3998066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07B64E-ABFF-8BB4-231E-F0AD144699C6}"/>
              </a:ext>
            </a:extLst>
          </p:cNvPr>
          <p:cNvSpPr/>
          <p:nvPr/>
        </p:nvSpPr>
        <p:spPr>
          <a:xfrm>
            <a:off x="5912657" y="3140569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8369A60-F209-8DBD-94FB-006482FB0C78}"/>
              </a:ext>
            </a:extLst>
          </p:cNvPr>
          <p:cNvSpPr/>
          <p:nvPr/>
        </p:nvSpPr>
        <p:spPr>
          <a:xfrm>
            <a:off x="5912655" y="4292808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6C3C5CA-820D-F167-16E0-4A62F28AC256}"/>
              </a:ext>
            </a:extLst>
          </p:cNvPr>
          <p:cNvSpPr/>
          <p:nvPr/>
        </p:nvSpPr>
        <p:spPr>
          <a:xfrm>
            <a:off x="3976781" y="2455590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A657E7-7262-F2E6-151E-89DA8EA0F2E6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4462300" y="3091374"/>
            <a:ext cx="0" cy="417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402B07-AE33-4DE8-6866-E335F278F613}"/>
              </a:ext>
            </a:extLst>
          </p:cNvPr>
          <p:cNvCxnSpPr>
            <a:cxnSpLocks/>
          </p:cNvCxnSpPr>
          <p:nvPr/>
        </p:nvCxnSpPr>
        <p:spPr>
          <a:xfrm>
            <a:off x="5181599" y="3832525"/>
            <a:ext cx="6273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3AEFACE0-ADF1-44F8-E319-2794D49042C2}"/>
              </a:ext>
            </a:extLst>
          </p:cNvPr>
          <p:cNvSpPr/>
          <p:nvPr/>
        </p:nvSpPr>
        <p:spPr>
          <a:xfrm>
            <a:off x="4290519" y="4247252"/>
            <a:ext cx="343711" cy="31128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C89EB3E4-2843-5D28-EFE2-0830B084AB30}"/>
              </a:ext>
            </a:extLst>
          </p:cNvPr>
          <p:cNvSpPr/>
          <p:nvPr/>
        </p:nvSpPr>
        <p:spPr>
          <a:xfrm rot="5400000">
            <a:off x="7142265" y="3191941"/>
            <a:ext cx="655629" cy="362174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 descr="Amazon Bedrock - Solution de mise à l'échelle des applications d'IAG">
            <a:extLst>
              <a:ext uri="{FF2B5EF4-FFF2-40B4-BE49-F238E27FC236}">
                <a16:creationId xmlns:a16="http://schemas.microsoft.com/office/drawing/2014/main" id="{577C52C0-5108-E8FE-793F-3322BA0A8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t="9485" r="19311" b="10830"/>
          <a:stretch/>
        </p:blipFill>
        <p:spPr bwMode="auto">
          <a:xfrm>
            <a:off x="7014424" y="5409880"/>
            <a:ext cx="995435" cy="100937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4EC2B50-BDED-9F18-4D3B-DC1F21ED78D6}"/>
              </a:ext>
            </a:extLst>
          </p:cNvPr>
          <p:cNvSpPr/>
          <p:nvPr/>
        </p:nvSpPr>
        <p:spPr>
          <a:xfrm>
            <a:off x="8105642" y="3472369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B6EA8E-61B5-FCC7-65E8-982052C23A74}"/>
              </a:ext>
            </a:extLst>
          </p:cNvPr>
          <p:cNvSpPr txBox="1"/>
          <p:nvPr/>
        </p:nvSpPr>
        <p:spPr>
          <a:xfrm>
            <a:off x="7512142" y="3478582"/>
            <a:ext cx="394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FBAD0A-E743-4AC5-3848-A4A84E86E793}"/>
              </a:ext>
            </a:extLst>
          </p:cNvPr>
          <p:cNvSpPr txBox="1"/>
          <p:nvPr/>
        </p:nvSpPr>
        <p:spPr>
          <a:xfrm>
            <a:off x="5963871" y="843240"/>
            <a:ext cx="525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Re-rankers types: Cross-encoder, Multi-vector, LLM</a:t>
            </a:r>
          </a:p>
        </p:txBody>
      </p:sp>
    </p:spTree>
    <p:extLst>
      <p:ext uri="{BB962C8B-B14F-4D97-AF65-F5344CB8AC3E}">
        <p14:creationId xmlns:p14="http://schemas.microsoft.com/office/powerpoint/2010/main" val="202895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8" grpId="0" animBg="1"/>
      <p:bldP spid="19" grpId="0" animBg="1"/>
      <p:bldP spid="20" grpId="0" animBg="1"/>
      <p:bldP spid="29" grpId="0" animBg="1"/>
      <p:bldP spid="30" grpId="0" animBg="1"/>
      <p:bldP spid="31" grpId="0"/>
      <p:bldP spid="36" grpId="0" animBg="1"/>
      <p:bldP spid="51" grpId="0"/>
      <p:bldP spid="54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5" grpId="0" animBg="1"/>
      <p:bldP spid="26" grpId="0" animBg="1"/>
      <p:bldP spid="28" grpId="0" animBg="1"/>
      <p:bldP spid="3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DAD27-E697-1AF6-4134-776B5735C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C23E-6E3F-4D67-018A-F9278D2F8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E328779-82B4-6001-DD00-6C49EC1BE711}"/>
              </a:ext>
            </a:extLst>
          </p:cNvPr>
          <p:cNvSpPr txBox="1"/>
          <p:nvPr/>
        </p:nvSpPr>
        <p:spPr>
          <a:xfrm>
            <a:off x="838200" y="1516029"/>
            <a:ext cx="222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Answer Relevancy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6085F7-17C3-47E5-63CC-2359E3FD721E}"/>
              </a:ext>
            </a:extLst>
          </p:cNvPr>
          <p:cNvSpPr/>
          <p:nvPr/>
        </p:nvSpPr>
        <p:spPr>
          <a:xfrm>
            <a:off x="851043" y="2056897"/>
            <a:ext cx="4421171" cy="64933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6539897-1358-6DA7-5FA4-76172841EEDD}"/>
              </a:ext>
            </a:extLst>
          </p:cNvPr>
          <p:cNvSpPr txBox="1"/>
          <p:nvPr/>
        </p:nvSpPr>
        <p:spPr>
          <a:xfrm>
            <a:off x="1044410" y="2199153"/>
            <a:ext cx="403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Prompt</a:t>
            </a:r>
            <a:r>
              <a:rPr lang="en-US" dirty="0"/>
              <a:t>: “Who is Christophe Colomb?”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77B5EF5-75E8-2023-4A57-536BA19EC852}"/>
              </a:ext>
            </a:extLst>
          </p:cNvPr>
          <p:cNvSpPr/>
          <p:nvPr/>
        </p:nvSpPr>
        <p:spPr>
          <a:xfrm>
            <a:off x="835216" y="2877771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22D4E36-7AD7-4819-F6EA-23547D5213B8}"/>
              </a:ext>
            </a:extLst>
          </p:cNvPr>
          <p:cNvSpPr txBox="1"/>
          <p:nvPr/>
        </p:nvSpPr>
        <p:spPr>
          <a:xfrm>
            <a:off x="1044410" y="3016270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/>
              <a:t>Columbian</a:t>
            </a:r>
            <a:r>
              <a:rPr lang="fr-FR" dirty="0"/>
              <a:t> Exchange and </a:t>
            </a:r>
            <a:r>
              <a:rPr lang="fr-FR" dirty="0" err="1"/>
              <a:t>European</a:t>
            </a:r>
            <a:r>
              <a:rPr lang="fr-FR" dirty="0"/>
              <a:t> </a:t>
            </a:r>
            <a:r>
              <a:rPr lang="fr-FR" dirty="0" err="1"/>
              <a:t>colonization</a:t>
            </a:r>
            <a:r>
              <a:rPr lang="fr-FR" dirty="0"/>
              <a:t> of the </a:t>
            </a:r>
            <a:r>
              <a:rPr lang="fr-FR" dirty="0" err="1"/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/>
              <a:t>devastating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on </a:t>
            </a:r>
            <a:r>
              <a:rPr lang="fr-FR" dirty="0" err="1"/>
              <a:t>indigenous</a:t>
            </a:r>
            <a:r>
              <a:rPr lang="fr-FR" dirty="0"/>
              <a:t> populations in the </a:t>
            </a:r>
            <a:r>
              <a:rPr lang="fr-FR" dirty="0" err="1"/>
              <a:t>Americas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D633535-A4B4-E15F-2212-43A4F8C15E1F}"/>
              </a:ext>
            </a:extLst>
          </p:cNvPr>
          <p:cNvSpPr/>
          <p:nvPr/>
        </p:nvSpPr>
        <p:spPr>
          <a:xfrm>
            <a:off x="1281926" y="5762619"/>
            <a:ext cx="1335976" cy="6693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AE33592-BE5F-0429-2C73-BFEA2AF08BF4}"/>
              </a:ext>
            </a:extLst>
          </p:cNvPr>
          <p:cNvSpPr txBox="1"/>
          <p:nvPr/>
        </p:nvSpPr>
        <p:spPr>
          <a:xfrm>
            <a:off x="835216" y="5012692"/>
            <a:ext cx="8959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“Base on this </a:t>
            </a:r>
            <a:r>
              <a:rPr lang="en-US" dirty="0">
                <a:solidFill>
                  <a:srgbClr val="00B050"/>
                </a:solidFill>
              </a:rPr>
              <a:t>answer</a:t>
            </a:r>
            <a:r>
              <a:rPr lang="en-US" dirty="0"/>
              <a:t> generate possible question that could have resulted to this answer”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ABB63DFE-2337-D50C-E4E2-679FFF7AD7E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949914" y="5382024"/>
            <a:ext cx="0" cy="3805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D33158F-1515-775E-6D87-6D28BEC4C852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617902" y="6097271"/>
            <a:ext cx="13225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9A0317FE-9575-701D-F8AA-03055E983887}"/>
              </a:ext>
            </a:extLst>
          </p:cNvPr>
          <p:cNvSpPr txBox="1"/>
          <p:nvPr/>
        </p:nvSpPr>
        <p:spPr>
          <a:xfrm>
            <a:off x="4383464" y="5722070"/>
            <a:ext cx="563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“What legacy did Christophe Colomb gave to Europe ?”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716FC16-01F4-344A-46DF-6121B36DB991}"/>
              </a:ext>
            </a:extLst>
          </p:cNvPr>
          <p:cNvSpPr txBox="1"/>
          <p:nvPr/>
        </p:nvSpPr>
        <p:spPr>
          <a:xfrm>
            <a:off x="4383464" y="6062116"/>
            <a:ext cx="472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“What did Christopher </a:t>
            </a:r>
            <a:r>
              <a:rPr lang="en-US" dirty="0" err="1"/>
              <a:t>Colombus</a:t>
            </a:r>
            <a:r>
              <a:rPr lang="en-US" dirty="0"/>
              <a:t> colonized?”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855AEB6-98F0-3E83-E51E-B47FFE996130}"/>
              </a:ext>
            </a:extLst>
          </p:cNvPr>
          <p:cNvSpPr txBox="1"/>
          <p:nvPr/>
        </p:nvSpPr>
        <p:spPr>
          <a:xfrm>
            <a:off x="4383464" y="6431448"/>
            <a:ext cx="366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“Who is Christopher </a:t>
            </a:r>
            <a:r>
              <a:rPr lang="en-US" dirty="0" err="1"/>
              <a:t>Colombus</a:t>
            </a:r>
            <a:r>
              <a:rPr lang="en-US" dirty="0"/>
              <a:t> ?”</a:t>
            </a:r>
          </a:p>
        </p:txBody>
      </p:sp>
    </p:spTree>
    <p:extLst>
      <p:ext uri="{BB962C8B-B14F-4D97-AF65-F5344CB8AC3E}">
        <p14:creationId xmlns:p14="http://schemas.microsoft.com/office/powerpoint/2010/main" val="378260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0" grpId="0" animBg="1"/>
      <p:bldP spid="21" grpId="0"/>
      <p:bldP spid="23" grpId="0" animBg="1"/>
      <p:bldP spid="24" grpId="0"/>
      <p:bldP spid="31" grpId="0"/>
      <p:bldP spid="32" grpId="0"/>
      <p:bldP spid="3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8BEEF-5473-D4AE-6C57-8F4FDC05F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283A-6461-84DB-893E-0F69AE471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19B24B2-1074-573D-37BF-0A18761BA7A6}"/>
              </a:ext>
            </a:extLst>
          </p:cNvPr>
          <p:cNvSpPr txBox="1"/>
          <p:nvPr/>
        </p:nvSpPr>
        <p:spPr>
          <a:xfrm>
            <a:off x="838200" y="1516029"/>
            <a:ext cx="222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Answer Relevancy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CC76693-4EB7-BD3D-3491-C18EA6B109CA}"/>
              </a:ext>
            </a:extLst>
          </p:cNvPr>
          <p:cNvSpPr/>
          <p:nvPr/>
        </p:nvSpPr>
        <p:spPr>
          <a:xfrm>
            <a:off x="6714514" y="3301509"/>
            <a:ext cx="4421171" cy="64933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5571AF1-958B-988F-6E72-280FF882D536}"/>
              </a:ext>
            </a:extLst>
          </p:cNvPr>
          <p:cNvSpPr txBox="1"/>
          <p:nvPr/>
        </p:nvSpPr>
        <p:spPr>
          <a:xfrm>
            <a:off x="6992466" y="3441512"/>
            <a:ext cx="403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Prompt</a:t>
            </a:r>
            <a:r>
              <a:rPr lang="en-US" dirty="0"/>
              <a:t>: “Who is Christophe Colomb?”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FA64906-7376-4B3A-CA30-BE6A8C377BB5}"/>
              </a:ext>
            </a:extLst>
          </p:cNvPr>
          <p:cNvSpPr txBox="1"/>
          <p:nvPr/>
        </p:nvSpPr>
        <p:spPr>
          <a:xfrm>
            <a:off x="358219" y="3077943"/>
            <a:ext cx="563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“What legacy did Christophe Colomb gave to Europe ?”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3AF847F-B046-C4D1-E374-7559E5AF9507}"/>
              </a:ext>
            </a:extLst>
          </p:cNvPr>
          <p:cNvSpPr txBox="1"/>
          <p:nvPr/>
        </p:nvSpPr>
        <p:spPr>
          <a:xfrm>
            <a:off x="358219" y="3417989"/>
            <a:ext cx="472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“What did Christopher </a:t>
            </a:r>
            <a:r>
              <a:rPr lang="en-US" dirty="0" err="1"/>
              <a:t>Colombus</a:t>
            </a:r>
            <a:r>
              <a:rPr lang="en-US" dirty="0"/>
              <a:t> colonized?”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753F8CB-4065-278B-3C90-AF70FD15BAED}"/>
              </a:ext>
            </a:extLst>
          </p:cNvPr>
          <p:cNvSpPr txBox="1"/>
          <p:nvPr/>
        </p:nvSpPr>
        <p:spPr>
          <a:xfrm>
            <a:off x="358219" y="3787321"/>
            <a:ext cx="366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“Who is Christopher </a:t>
            </a:r>
            <a:r>
              <a:rPr lang="en-US" dirty="0" err="1"/>
              <a:t>Colombus</a:t>
            </a:r>
            <a:r>
              <a:rPr lang="en-US" dirty="0"/>
              <a:t> ?”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3106B89-D93E-1E44-2C34-531C3C012B5C}"/>
              </a:ext>
            </a:extLst>
          </p:cNvPr>
          <p:cNvSpPr/>
          <p:nvPr/>
        </p:nvSpPr>
        <p:spPr>
          <a:xfrm>
            <a:off x="407983" y="2863289"/>
            <a:ext cx="5502624" cy="149700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13A9BA4-C549-9920-5BD1-A4345D681F8A}"/>
                  </a:ext>
                </a:extLst>
              </p:cNvPr>
              <p:cNvSpPr txBox="1"/>
              <p:nvPr/>
            </p:nvSpPr>
            <p:spPr>
              <a:xfrm>
                <a:off x="3159295" y="5378177"/>
                <a:ext cx="6158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𝐴𝑣𝑒𝑟𝑎𝑔𝑒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𝐶𝑜𝑠𝑖𝑛𝑒𝑆𝑖𝑚𝑖𝑙𝑎𝑟𝑖𝑡𝑦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𝑃𝑜𝑠𝑠𝑖𝑏𝑙𝑒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𝑄𝑢𝑒𝑠𝑡𝑖𝑜𝑛𝑠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𝑃𝑟𝑜𝑚𝑝𝑡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13A9BA4-C549-9920-5BD1-A4345D681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295" y="5378177"/>
                <a:ext cx="615873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04E37D0-7654-8071-42A0-7A6EAA2714C5}"/>
                  </a:ext>
                </a:extLst>
              </p:cNvPr>
              <p:cNvSpPr txBox="1"/>
              <p:nvPr/>
            </p:nvSpPr>
            <p:spPr>
              <a:xfrm>
                <a:off x="5997648" y="3971987"/>
                <a:ext cx="5613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04E37D0-7654-8071-42A0-7A6EAA271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648" y="3971987"/>
                <a:ext cx="56137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E661835-A832-B324-D41A-44577F7E833C}"/>
              </a:ext>
            </a:extLst>
          </p:cNvPr>
          <p:cNvCxnSpPr/>
          <p:nvPr/>
        </p:nvCxnSpPr>
        <p:spPr>
          <a:xfrm>
            <a:off x="6278333" y="4732256"/>
            <a:ext cx="0" cy="56955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04CAFEE-D90F-6FE2-E9B6-35872E5A217E}"/>
              </a:ext>
            </a:extLst>
          </p:cNvPr>
          <p:cNvSpPr txBox="1"/>
          <p:nvPr/>
        </p:nvSpPr>
        <p:spPr>
          <a:xfrm>
            <a:off x="385495" y="2560495"/>
            <a:ext cx="1759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Possible Questions</a:t>
            </a:r>
          </a:p>
        </p:txBody>
      </p:sp>
    </p:spTree>
    <p:extLst>
      <p:ext uri="{BB962C8B-B14F-4D97-AF65-F5344CB8AC3E}">
        <p14:creationId xmlns:p14="http://schemas.microsoft.com/office/powerpoint/2010/main" val="57837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31" grpId="0"/>
      <p:bldP spid="32" grpId="0"/>
      <p:bldP spid="33" grpId="0"/>
      <p:bldP spid="6" grpId="0" animBg="1"/>
      <p:bldP spid="8" grpId="0"/>
      <p:bldP spid="9" grpId="0"/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71B1E-19BF-28F1-EECE-310FFF7D8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7326-8DB5-C8E2-B092-4292D740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Evaluation Benchmarks</a:t>
            </a:r>
          </a:p>
        </p:txBody>
      </p:sp>
      <p:pic>
        <p:nvPicPr>
          <p:cNvPr id="14338" name="Picture 2" descr="GLUE Benchmark">
            <a:extLst>
              <a:ext uri="{FF2B5EF4-FFF2-40B4-BE49-F238E27FC236}">
                <a16:creationId xmlns:a16="http://schemas.microsoft.com/office/drawing/2014/main" id="{0568498E-3240-3E72-4BA2-96C8B7A8D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67" y="1612823"/>
            <a:ext cx="3413289" cy="142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07A21BB-ADBF-DFB3-BAC8-76F6DF64E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172" y="3822973"/>
            <a:ext cx="4692978" cy="273757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25035A1-03C2-1C6C-2700-5ABC5FD41859}"/>
              </a:ext>
            </a:extLst>
          </p:cNvPr>
          <p:cNvSpPr txBox="1"/>
          <p:nvPr/>
        </p:nvSpPr>
        <p:spPr>
          <a:xfrm>
            <a:off x="4719116" y="2000760"/>
            <a:ext cx="2753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MMLU (Massive Multitask </a:t>
            </a:r>
            <a:br>
              <a:rPr lang="en-US" dirty="0"/>
            </a:br>
            <a:r>
              <a:rPr lang="en-US" dirty="0"/>
              <a:t>Language Understanding</a:t>
            </a:r>
          </a:p>
        </p:txBody>
      </p:sp>
      <p:pic>
        <p:nvPicPr>
          <p:cNvPr id="14340" name="Picture 4" descr="Holistic Evaluation of Language Models ...">
            <a:extLst>
              <a:ext uri="{FF2B5EF4-FFF2-40B4-BE49-F238E27FC236}">
                <a16:creationId xmlns:a16="http://schemas.microsoft.com/office/drawing/2014/main" id="{B32A7E68-9ED5-8102-7251-150739291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43" y="1612823"/>
            <a:ext cx="3413289" cy="134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7616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849D5-D4CB-172F-A30E-B28163E97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8321A-8362-A2AB-292F-BBB832AC2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Agentic AI &amp; </a:t>
            </a:r>
            <a:br>
              <a:rPr lang="en-US" dirty="0"/>
            </a:br>
            <a:r>
              <a:rPr lang="en-US" dirty="0"/>
              <a:t>System Design  </a:t>
            </a:r>
          </a:p>
        </p:txBody>
      </p:sp>
    </p:spTree>
    <p:extLst>
      <p:ext uri="{BB962C8B-B14F-4D97-AF65-F5344CB8AC3E}">
        <p14:creationId xmlns:p14="http://schemas.microsoft.com/office/powerpoint/2010/main" val="11750495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4865-6721-FAD2-DC9C-0EE9BE7A8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762BB-692D-B598-CDFF-C8840572E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Agentic AI - Definition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0A00F5D-0BC9-6963-77D6-BAF88A05EF3C}"/>
              </a:ext>
            </a:extLst>
          </p:cNvPr>
          <p:cNvSpPr txBox="1"/>
          <p:nvPr/>
        </p:nvSpPr>
        <p:spPr>
          <a:xfrm>
            <a:off x="935090" y="2556643"/>
            <a:ext cx="8222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Agentic AI</a:t>
            </a:r>
            <a:r>
              <a:rPr lang="en-US" dirty="0"/>
              <a:t>: AI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designed</a:t>
            </a:r>
            <a:r>
              <a:rPr lang="fr-FR" dirty="0"/>
              <a:t> to </a:t>
            </a:r>
            <a:r>
              <a:rPr lang="fr-FR" dirty="0" err="1"/>
              <a:t>act</a:t>
            </a:r>
            <a:r>
              <a:rPr lang="fr-FR" dirty="0"/>
              <a:t> </a:t>
            </a:r>
            <a:r>
              <a:rPr lang="fr-FR" dirty="0" err="1"/>
              <a:t>autonomously</a:t>
            </a:r>
            <a:r>
              <a:rPr lang="fr-FR" dirty="0"/>
              <a:t> to </a:t>
            </a:r>
            <a:r>
              <a:rPr lang="fr-FR" dirty="0" err="1"/>
              <a:t>achieve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goals or </a:t>
            </a:r>
            <a:r>
              <a:rPr lang="fr-FR" dirty="0" err="1"/>
              <a:t>complete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human</a:t>
            </a:r>
            <a:r>
              <a:rPr lang="fr-FR" dirty="0"/>
              <a:t> intervention.</a:t>
            </a:r>
            <a:endParaRPr lang="en-US" dirty="0"/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DFABC209-BB54-6CD3-94DC-42F518B9E2C6}"/>
              </a:ext>
            </a:extLst>
          </p:cNvPr>
          <p:cNvSpPr txBox="1"/>
          <p:nvPr/>
        </p:nvSpPr>
        <p:spPr>
          <a:xfrm>
            <a:off x="4586720" y="5249839"/>
            <a:ext cx="2362324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LLM’s are powerful, </a:t>
            </a:r>
            <a:b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but they can’t </a:t>
            </a:r>
            <a:b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take actions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12" name="TextBox 64">
            <a:extLst>
              <a:ext uri="{FF2B5EF4-FFF2-40B4-BE49-F238E27FC236}">
                <a16:creationId xmlns:a16="http://schemas.microsoft.com/office/drawing/2014/main" id="{A814AFAB-A47E-DD16-9DDC-768B73ABA7CC}"/>
              </a:ext>
            </a:extLst>
          </p:cNvPr>
          <p:cNvSpPr txBox="1"/>
          <p:nvPr/>
        </p:nvSpPr>
        <p:spPr>
          <a:xfrm>
            <a:off x="7007919" y="5249839"/>
            <a:ext cx="2362324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Integration of databases and systems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expensive and slow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7B7791B6-54A4-72E4-4B81-713A690E8A52}"/>
              </a:ext>
            </a:extLst>
          </p:cNvPr>
          <p:cNvSpPr txBox="1"/>
          <p:nvPr/>
        </p:nvSpPr>
        <p:spPr>
          <a:xfrm>
            <a:off x="2370022" y="5249840"/>
            <a:ext cx="2048256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Knowledge workers stretched, need productivity tools</a:t>
            </a: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384E5FE9-6011-CB26-ABF3-B37F5C32ABD8}"/>
              </a:ext>
            </a:extLst>
          </p:cNvPr>
          <p:cNvCxnSpPr>
            <a:cxnSpLocks/>
          </p:cNvCxnSpPr>
          <p:nvPr/>
        </p:nvCxnSpPr>
        <p:spPr>
          <a:xfrm>
            <a:off x="2521173" y="5037819"/>
            <a:ext cx="1745955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B2107328-5046-5CCB-DC1F-94EEE4F2CFF0}"/>
              </a:ext>
            </a:extLst>
          </p:cNvPr>
          <p:cNvCxnSpPr>
            <a:cxnSpLocks/>
          </p:cNvCxnSpPr>
          <p:nvPr/>
        </p:nvCxnSpPr>
        <p:spPr>
          <a:xfrm flipV="1">
            <a:off x="4812435" y="5032431"/>
            <a:ext cx="1932331" cy="53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1A329B68-9DD6-6826-3A08-6481248E8677}"/>
              </a:ext>
            </a:extLst>
          </p:cNvPr>
          <p:cNvCxnSpPr>
            <a:cxnSpLocks/>
          </p:cNvCxnSpPr>
          <p:nvPr/>
        </p:nvCxnSpPr>
        <p:spPr>
          <a:xfrm flipV="1">
            <a:off x="7222916" y="5025967"/>
            <a:ext cx="1932331" cy="53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que 21" descr="Livres avec un remplissage uni">
            <a:extLst>
              <a:ext uri="{FF2B5EF4-FFF2-40B4-BE49-F238E27FC236}">
                <a16:creationId xmlns:a16="http://schemas.microsoft.com/office/drawing/2014/main" id="{621E762A-F4F3-ABAD-0357-C95B2C325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7155" y="4068929"/>
            <a:ext cx="914400" cy="914400"/>
          </a:xfrm>
          <a:prstGeom prst="rect">
            <a:avLst/>
          </a:prstGeom>
        </p:spPr>
      </p:pic>
      <p:pic>
        <p:nvPicPr>
          <p:cNvPr id="24" name="Graphique 23" descr="Coche avec un remplissage uni">
            <a:extLst>
              <a:ext uri="{FF2B5EF4-FFF2-40B4-BE49-F238E27FC236}">
                <a16:creationId xmlns:a16="http://schemas.microsoft.com/office/drawing/2014/main" id="{4DD06525-CF0E-D457-A3A7-1438FB8F3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1400" y="4068929"/>
            <a:ext cx="914400" cy="914400"/>
          </a:xfrm>
          <a:prstGeom prst="rect">
            <a:avLst/>
          </a:prstGeom>
        </p:spPr>
      </p:pic>
      <p:pic>
        <p:nvPicPr>
          <p:cNvPr id="26" name="Graphique 25" descr="Informatique hébergé avec un remplissage uni">
            <a:extLst>
              <a:ext uri="{FF2B5EF4-FFF2-40B4-BE49-F238E27FC236}">
                <a16:creationId xmlns:a16="http://schemas.microsoft.com/office/drawing/2014/main" id="{A45DD46C-C589-81D9-5532-BE6DD69D43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5645" y="40673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318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40657-C8A0-FE9E-B9C2-E1E8BF3C4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2F786-AB59-3DB8-910C-F2B7DFB05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Agentic AI - Definition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FB9CD9A-ECBA-F15B-5B05-1647B367A1AE}"/>
              </a:ext>
            </a:extLst>
          </p:cNvPr>
          <p:cNvSpPr txBox="1"/>
          <p:nvPr/>
        </p:nvSpPr>
        <p:spPr>
          <a:xfrm>
            <a:off x="935090" y="2556643"/>
            <a:ext cx="8222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Agentic AI</a:t>
            </a:r>
            <a:r>
              <a:rPr lang="en-US" dirty="0"/>
              <a:t>: AI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designed</a:t>
            </a:r>
            <a:r>
              <a:rPr lang="fr-FR" dirty="0"/>
              <a:t> to </a:t>
            </a:r>
            <a:r>
              <a:rPr lang="fr-FR" dirty="0" err="1"/>
              <a:t>act</a:t>
            </a:r>
            <a:r>
              <a:rPr lang="fr-FR" dirty="0"/>
              <a:t> </a:t>
            </a:r>
            <a:r>
              <a:rPr lang="fr-FR" dirty="0" err="1"/>
              <a:t>autonomously</a:t>
            </a:r>
            <a:r>
              <a:rPr lang="fr-FR" dirty="0"/>
              <a:t> to </a:t>
            </a:r>
            <a:r>
              <a:rPr lang="fr-FR" dirty="0" err="1"/>
              <a:t>achieve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goals or </a:t>
            </a:r>
            <a:r>
              <a:rPr lang="fr-FR" dirty="0" err="1"/>
              <a:t>complete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human</a:t>
            </a:r>
            <a:r>
              <a:rPr lang="fr-FR" dirty="0"/>
              <a:t> intervention.</a:t>
            </a:r>
            <a:endParaRPr lang="en-US" dirty="0"/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A5751F8E-6D4A-F8E4-F5F6-E28A0B860C1C}"/>
              </a:ext>
            </a:extLst>
          </p:cNvPr>
          <p:cNvSpPr txBox="1"/>
          <p:nvPr/>
        </p:nvSpPr>
        <p:spPr>
          <a:xfrm>
            <a:off x="4586720" y="5249839"/>
            <a:ext cx="2362324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LLM’s are powerful, </a:t>
            </a:r>
            <a:b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but they can’t </a:t>
            </a:r>
            <a:b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take actions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12" name="TextBox 64">
            <a:extLst>
              <a:ext uri="{FF2B5EF4-FFF2-40B4-BE49-F238E27FC236}">
                <a16:creationId xmlns:a16="http://schemas.microsoft.com/office/drawing/2014/main" id="{FCCB387F-5EDA-BB98-4222-5BA6DA589F95}"/>
              </a:ext>
            </a:extLst>
          </p:cNvPr>
          <p:cNvSpPr txBox="1"/>
          <p:nvPr/>
        </p:nvSpPr>
        <p:spPr>
          <a:xfrm>
            <a:off x="7007919" y="5249839"/>
            <a:ext cx="2362324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Integration of databases and systems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expensive and slow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83DB1F87-E6AA-76A4-4D43-F0F3AA483728}"/>
              </a:ext>
            </a:extLst>
          </p:cNvPr>
          <p:cNvSpPr txBox="1"/>
          <p:nvPr/>
        </p:nvSpPr>
        <p:spPr>
          <a:xfrm>
            <a:off x="2370022" y="5249840"/>
            <a:ext cx="2048256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Knowledge workers stretched, need productivity tools</a:t>
            </a: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E67C5AE3-4591-CAA1-B70A-7D51CB29C43E}"/>
              </a:ext>
            </a:extLst>
          </p:cNvPr>
          <p:cNvCxnSpPr>
            <a:cxnSpLocks/>
          </p:cNvCxnSpPr>
          <p:nvPr/>
        </p:nvCxnSpPr>
        <p:spPr>
          <a:xfrm>
            <a:off x="2521173" y="5037819"/>
            <a:ext cx="1745955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1D7B36B5-9F08-50D3-4CF0-24EBDBF89E72}"/>
              </a:ext>
            </a:extLst>
          </p:cNvPr>
          <p:cNvCxnSpPr>
            <a:cxnSpLocks/>
          </p:cNvCxnSpPr>
          <p:nvPr/>
        </p:nvCxnSpPr>
        <p:spPr>
          <a:xfrm flipV="1">
            <a:off x="4812435" y="5032431"/>
            <a:ext cx="1932331" cy="53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74596971-F374-3D56-5A74-0A8DBA1F7F91}"/>
              </a:ext>
            </a:extLst>
          </p:cNvPr>
          <p:cNvCxnSpPr>
            <a:cxnSpLocks/>
          </p:cNvCxnSpPr>
          <p:nvPr/>
        </p:nvCxnSpPr>
        <p:spPr>
          <a:xfrm flipV="1">
            <a:off x="7222916" y="5025967"/>
            <a:ext cx="1932331" cy="53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que 21" descr="Livres avec un remplissage uni">
            <a:extLst>
              <a:ext uri="{FF2B5EF4-FFF2-40B4-BE49-F238E27FC236}">
                <a16:creationId xmlns:a16="http://schemas.microsoft.com/office/drawing/2014/main" id="{6D3442D5-54A4-BC26-A7B6-8B3736755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7155" y="4068929"/>
            <a:ext cx="914400" cy="914400"/>
          </a:xfrm>
          <a:prstGeom prst="rect">
            <a:avLst/>
          </a:prstGeom>
        </p:spPr>
      </p:pic>
      <p:pic>
        <p:nvPicPr>
          <p:cNvPr id="24" name="Graphique 23" descr="Coche avec un remplissage uni">
            <a:extLst>
              <a:ext uri="{FF2B5EF4-FFF2-40B4-BE49-F238E27FC236}">
                <a16:creationId xmlns:a16="http://schemas.microsoft.com/office/drawing/2014/main" id="{08CE91C5-90E2-EE6B-6948-4D77CB6D3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1400" y="4068929"/>
            <a:ext cx="914400" cy="914400"/>
          </a:xfrm>
          <a:prstGeom prst="rect">
            <a:avLst/>
          </a:prstGeom>
        </p:spPr>
      </p:pic>
      <p:pic>
        <p:nvPicPr>
          <p:cNvPr id="26" name="Graphique 25" descr="Informatique hébergé avec un remplissage uni">
            <a:extLst>
              <a:ext uri="{FF2B5EF4-FFF2-40B4-BE49-F238E27FC236}">
                <a16:creationId xmlns:a16="http://schemas.microsoft.com/office/drawing/2014/main" id="{6A33D04E-A854-FA56-3372-A7DB0B2CC3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5645" y="40673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835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A8D78-F113-6F66-E12C-DD7A5224E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basics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B4F251-96C1-133E-5D37-2F9843F112C1}"/>
              </a:ext>
            </a:extLst>
          </p:cNvPr>
          <p:cNvSpPr/>
          <p:nvPr/>
        </p:nvSpPr>
        <p:spPr>
          <a:xfrm>
            <a:off x="6289959" y="2211832"/>
            <a:ext cx="4476875" cy="59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“you are an agent that …”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4D943-6166-1462-DBD4-CB3848C86DE8}"/>
              </a:ext>
            </a:extLst>
          </p:cNvPr>
          <p:cNvSpPr txBox="1"/>
          <p:nvPr/>
        </p:nvSpPr>
        <p:spPr>
          <a:xfrm>
            <a:off x="7438487" y="1427580"/>
            <a:ext cx="22285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Agent</a:t>
            </a:r>
          </a:p>
        </p:txBody>
      </p:sp>
      <p:pic>
        <p:nvPicPr>
          <p:cNvPr id="8" name="Picture 7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BBFEF904-0202-453B-FB0C-DCFDEA910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455" y="4427750"/>
            <a:ext cx="701595" cy="707077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4BEB42E2-CEE1-ABA4-7139-169676DF0B9B}"/>
              </a:ext>
            </a:extLst>
          </p:cNvPr>
          <p:cNvSpPr/>
          <p:nvPr/>
        </p:nvSpPr>
        <p:spPr>
          <a:xfrm>
            <a:off x="1967894" y="2740603"/>
            <a:ext cx="1683327" cy="648344"/>
          </a:xfrm>
          <a:prstGeom prst="wedgeEllipseCallout">
            <a:avLst>
              <a:gd name="adj1" fmla="val -46628"/>
              <a:gd name="adj2" fmla="val 45946"/>
            </a:avLst>
          </a:prstGeom>
          <a:solidFill>
            <a:schemeClr val="accent4">
              <a:alpha val="39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 this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for me…</a:t>
            </a:r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E796F93C-B8E4-2A50-EE8A-D4C593F6F62C}"/>
              </a:ext>
            </a:extLst>
          </p:cNvPr>
          <p:cNvSpPr/>
          <p:nvPr/>
        </p:nvSpPr>
        <p:spPr>
          <a:xfrm>
            <a:off x="2408766" y="3517129"/>
            <a:ext cx="2044221" cy="728697"/>
          </a:xfrm>
          <a:prstGeom prst="wedgeEllipseCallout">
            <a:avLst>
              <a:gd name="adj1" fmla="val 47542"/>
              <a:gd name="adj2" fmla="val 42638"/>
            </a:avLst>
          </a:prstGeom>
          <a:solidFill>
            <a:schemeClr val="accent4">
              <a:lumMod val="20000"/>
              <a:lumOff val="80000"/>
              <a:alpha val="39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Done. Here’s the result…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87252BD-E1D0-4800-B05B-E92F1E5D2E55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167CD1-0E52-443F-B34F-60C46A0088A7}"/>
              </a:ext>
            </a:extLst>
          </p:cNvPr>
          <p:cNvSpPr txBox="1"/>
          <p:nvPr/>
        </p:nvSpPr>
        <p:spPr>
          <a:xfrm>
            <a:off x="8681694" y="4150467"/>
            <a:ext cx="2017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Knowledge Bases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BD74ECE-95E7-494E-98BF-4032AB59FE75}"/>
              </a:ext>
            </a:extLst>
          </p:cNvPr>
          <p:cNvSpPr txBox="1"/>
          <p:nvPr/>
        </p:nvSpPr>
        <p:spPr>
          <a:xfrm>
            <a:off x="6664828" y="4166410"/>
            <a:ext cx="130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Actions</a:t>
            </a:r>
          </a:p>
        </p:txBody>
      </p:sp>
      <p:pic>
        <p:nvPicPr>
          <p:cNvPr id="4" name="Graphique 3" descr="Profil femelle avec un remplissage uni">
            <a:extLst>
              <a:ext uri="{FF2B5EF4-FFF2-40B4-BE49-F238E27FC236}">
                <a16:creationId xmlns:a16="http://schemas.microsoft.com/office/drawing/2014/main" id="{86694C40-7046-DB3C-23B5-673B7E6B26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0664" y="3410272"/>
            <a:ext cx="914400" cy="914400"/>
          </a:xfrm>
          <a:prstGeom prst="rect">
            <a:avLst/>
          </a:prstGeom>
        </p:spPr>
      </p:pic>
      <p:pic>
        <p:nvPicPr>
          <p:cNvPr id="6" name="Graphique 5" descr="Coche avec un remplissage uni">
            <a:extLst>
              <a:ext uri="{FF2B5EF4-FFF2-40B4-BE49-F238E27FC236}">
                <a16:creationId xmlns:a16="http://schemas.microsoft.com/office/drawing/2014/main" id="{8655B501-745D-EBD9-038D-715D4FDE63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9592" y="3331426"/>
            <a:ext cx="914400" cy="914400"/>
          </a:xfrm>
          <a:prstGeom prst="rect">
            <a:avLst/>
          </a:prstGeom>
        </p:spPr>
      </p:pic>
      <p:pic>
        <p:nvPicPr>
          <p:cNvPr id="9" name="Graphique 8" descr="Livres avec un remplissage uni">
            <a:extLst>
              <a:ext uri="{FF2B5EF4-FFF2-40B4-BE49-F238E27FC236}">
                <a16:creationId xmlns:a16="http://schemas.microsoft.com/office/drawing/2014/main" id="{2B9C3535-DC0C-95F9-F551-900E8757ED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33316" y="33109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 animBg="1"/>
      <p:bldP spid="13" grpId="0" animBg="1"/>
      <p:bldP spid="47" grpId="0"/>
      <p:bldP spid="4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9A7E-6946-C7EF-B9E3-B8112797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agent has only a set of </a:t>
            </a:r>
            <a:r>
              <a:rPr lang="en-US" dirty="0">
                <a:solidFill>
                  <a:schemeClr val="accent4"/>
                </a:solidFill>
              </a:rPr>
              <a:t>instructions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842B4-0CA3-5757-A124-630272FD8813}"/>
              </a:ext>
            </a:extLst>
          </p:cNvPr>
          <p:cNvSpPr/>
          <p:nvPr/>
        </p:nvSpPr>
        <p:spPr>
          <a:xfrm>
            <a:off x="6926002" y="2521768"/>
            <a:ext cx="4450209" cy="1785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“</a:t>
            </a:r>
            <a:r>
              <a:rPr lang="en-US" dirty="0">
                <a:solidFill>
                  <a:schemeClr val="tx1"/>
                </a:solidFill>
              </a:rPr>
              <a:t>you are a funny agent that can only tell jokes. you refuse to do anything else. you always keep the jokes clean and not offensive. you can tell jokes about any topic.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”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F16-A727-F6B0-F916-E038CD5001C3}"/>
              </a:ext>
            </a:extLst>
          </p:cNvPr>
          <p:cNvSpPr txBox="1"/>
          <p:nvPr/>
        </p:nvSpPr>
        <p:spPr>
          <a:xfrm>
            <a:off x="8246327" y="1787091"/>
            <a:ext cx="1809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Joke bot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E7F04A45-9098-B65E-1D06-F5CA54F35106}"/>
              </a:ext>
            </a:extLst>
          </p:cNvPr>
          <p:cNvSpPr/>
          <p:nvPr/>
        </p:nvSpPr>
        <p:spPr>
          <a:xfrm>
            <a:off x="1622067" y="1826737"/>
            <a:ext cx="3291840" cy="669752"/>
          </a:xfrm>
          <a:prstGeom prst="wedgeEllipseCallout">
            <a:avLst>
              <a:gd name="adj1" fmla="val -42487"/>
              <a:gd name="adj2" fmla="val 83089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why did the AI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go to school?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BEB906D9-536D-419E-4F9B-0DFF6E959A9C}"/>
              </a:ext>
            </a:extLst>
          </p:cNvPr>
          <p:cNvSpPr/>
          <p:nvPr/>
        </p:nvSpPr>
        <p:spPr>
          <a:xfrm>
            <a:off x="2658140" y="2600275"/>
            <a:ext cx="3655434" cy="624033"/>
          </a:xfrm>
          <a:prstGeom prst="wedgeEllipseCallout">
            <a:avLst>
              <a:gd name="adj1" fmla="val 53140"/>
              <a:gd name="adj2" fmla="val 53715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 improve its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learning Rate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86C1F24A-DB98-01CB-1710-FD14C270DEB6}"/>
              </a:ext>
            </a:extLst>
          </p:cNvPr>
          <p:cNvSpPr/>
          <p:nvPr/>
        </p:nvSpPr>
        <p:spPr>
          <a:xfrm>
            <a:off x="1693628" y="3709706"/>
            <a:ext cx="3220279" cy="624033"/>
          </a:xfrm>
          <a:prstGeom prst="wedgeEllipseCallout">
            <a:avLst>
              <a:gd name="adj1" fmla="val -46224"/>
              <a:gd name="adj2" fmla="val -41775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write an email message</a:t>
            </a:r>
          </a:p>
        </p:txBody>
      </p:sp>
      <p:sp>
        <p:nvSpPr>
          <p:cNvPr id="28" name="Oval Callout 27">
            <a:extLst>
              <a:ext uri="{FF2B5EF4-FFF2-40B4-BE49-F238E27FC236}">
                <a16:creationId xmlns:a16="http://schemas.microsoft.com/office/drawing/2014/main" id="{BED25BDB-DBCD-3504-02ED-7910AB048993}"/>
              </a:ext>
            </a:extLst>
          </p:cNvPr>
          <p:cNvSpPr/>
          <p:nvPr/>
        </p:nvSpPr>
        <p:spPr>
          <a:xfrm>
            <a:off x="2635476" y="4456219"/>
            <a:ext cx="3836187" cy="837771"/>
          </a:xfrm>
          <a:prstGeom prst="wedgeEllipseCallout">
            <a:avLst>
              <a:gd name="adj1" fmla="val 46423"/>
              <a:gd name="adj2" fmla="val -72173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I’m sorry, I’m just a funny bot who tells jokes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F579F618-C79E-4BE6-B857-12EF2AFD7B46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3" name="Graphique 2" descr="Profil femelle avec un remplissage uni">
            <a:extLst>
              <a:ext uri="{FF2B5EF4-FFF2-40B4-BE49-F238E27FC236}">
                <a16:creationId xmlns:a16="http://schemas.microsoft.com/office/drawing/2014/main" id="{C848C251-D061-03CD-562C-4F96D3141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355" y="26910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9A7E-6946-C7EF-B9E3-B8112797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use </a:t>
            </a:r>
            <a:r>
              <a:rPr lang="en-US" dirty="0">
                <a:solidFill>
                  <a:schemeClr val="accent4"/>
                </a:solidFill>
              </a:rPr>
              <a:t>actions</a:t>
            </a:r>
            <a:r>
              <a:rPr lang="en-US" dirty="0"/>
              <a:t> to get work done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842B4-0CA3-5757-A124-630272FD8813}"/>
              </a:ext>
            </a:extLst>
          </p:cNvPr>
          <p:cNvSpPr/>
          <p:nvPr/>
        </p:nvSpPr>
        <p:spPr>
          <a:xfrm>
            <a:off x="5105696" y="1856956"/>
            <a:ext cx="6234712" cy="532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“</a:t>
            </a:r>
            <a:r>
              <a:rPr lang="en-US" dirty="0">
                <a:solidFill>
                  <a:schemeClr val="tx1"/>
                </a:solidFill>
              </a:rPr>
              <a:t>you summarize meetings and send results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”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F16-A727-F6B0-F916-E038CD5001C3}"/>
              </a:ext>
            </a:extLst>
          </p:cNvPr>
          <p:cNvSpPr txBox="1"/>
          <p:nvPr/>
        </p:nvSpPr>
        <p:spPr>
          <a:xfrm>
            <a:off x="6981560" y="1298716"/>
            <a:ext cx="28289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Meeting assistant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E7F04A45-9098-B65E-1D06-F5CA54F35106}"/>
              </a:ext>
            </a:extLst>
          </p:cNvPr>
          <p:cNvSpPr/>
          <p:nvPr/>
        </p:nvSpPr>
        <p:spPr>
          <a:xfrm>
            <a:off x="1464422" y="1835774"/>
            <a:ext cx="2709510" cy="882324"/>
          </a:xfrm>
          <a:prstGeom prst="wedgeEllipseCallout">
            <a:avLst>
              <a:gd name="adj1" fmla="val -51463"/>
              <a:gd name="adj2" fmla="val 68158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list the action items from my meeting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BEB906D9-536D-419E-4F9B-0DFF6E959A9C}"/>
              </a:ext>
            </a:extLst>
          </p:cNvPr>
          <p:cNvSpPr/>
          <p:nvPr/>
        </p:nvSpPr>
        <p:spPr>
          <a:xfrm>
            <a:off x="1806605" y="2827932"/>
            <a:ext cx="2629289" cy="813766"/>
          </a:xfrm>
          <a:prstGeom prst="wedgeEllipseCallout">
            <a:avLst>
              <a:gd name="adj1" fmla="val 51927"/>
              <a:gd name="adj2" fmla="val 32471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Here are the action items: 1/ …, 2/ …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86C1F24A-DB98-01CB-1710-FD14C270DEB6}"/>
              </a:ext>
            </a:extLst>
          </p:cNvPr>
          <p:cNvSpPr/>
          <p:nvPr/>
        </p:nvSpPr>
        <p:spPr>
          <a:xfrm>
            <a:off x="1464422" y="4038232"/>
            <a:ext cx="1954640" cy="689635"/>
          </a:xfrm>
          <a:prstGeom prst="wedgeEllipseCallout">
            <a:avLst>
              <a:gd name="adj1" fmla="val -50220"/>
              <a:gd name="adj2" fmla="val -53835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send them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to my team</a:t>
            </a:r>
          </a:p>
        </p:txBody>
      </p:sp>
      <p:sp>
        <p:nvSpPr>
          <p:cNvPr id="28" name="Oval Callout 27">
            <a:extLst>
              <a:ext uri="{FF2B5EF4-FFF2-40B4-BE49-F238E27FC236}">
                <a16:creationId xmlns:a16="http://schemas.microsoft.com/office/drawing/2014/main" id="{BED25BDB-DBCD-3504-02ED-7910AB048993}"/>
              </a:ext>
            </a:extLst>
          </p:cNvPr>
          <p:cNvSpPr/>
          <p:nvPr/>
        </p:nvSpPr>
        <p:spPr>
          <a:xfrm>
            <a:off x="2168161" y="4875373"/>
            <a:ext cx="2267733" cy="402579"/>
          </a:xfrm>
          <a:prstGeom prst="wedgeEllipseCallout">
            <a:avLst>
              <a:gd name="adj1" fmla="val 46620"/>
              <a:gd name="adj2" fmla="val -81425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Email sent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7F83C-B8C9-EF4D-E08D-10D6CDB01FD9}"/>
              </a:ext>
            </a:extLst>
          </p:cNvPr>
          <p:cNvSpPr txBox="1"/>
          <p:nvPr/>
        </p:nvSpPr>
        <p:spPr>
          <a:xfrm>
            <a:off x="5289827" y="2663019"/>
            <a:ext cx="2506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Meeting Actions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F11720-D420-4B5D-D0D0-BBC67D1B0255}"/>
              </a:ext>
            </a:extLst>
          </p:cNvPr>
          <p:cNvSpPr/>
          <p:nvPr/>
        </p:nvSpPr>
        <p:spPr>
          <a:xfrm>
            <a:off x="5305049" y="3113535"/>
            <a:ext cx="2506446" cy="2762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5EDD5D-F532-4F18-FB5D-94584B7FB912}"/>
              </a:ext>
            </a:extLst>
          </p:cNvPr>
          <p:cNvSpPr/>
          <p:nvPr/>
        </p:nvSpPr>
        <p:spPr>
          <a:xfrm>
            <a:off x="5382040" y="3202515"/>
            <a:ext cx="2352467" cy="12996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List Meetings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In: </a:t>
            </a:r>
            <a:r>
              <a:rPr lang="en-US" dirty="0">
                <a:solidFill>
                  <a:schemeClr val="bg1"/>
                </a:solidFill>
              </a:rPr>
              <a:t>date range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[date, subject, meeting ID]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8072B5-D65A-4F62-6B4A-2C186050DFAA}"/>
              </a:ext>
            </a:extLst>
          </p:cNvPr>
          <p:cNvSpPr/>
          <p:nvPr/>
        </p:nvSpPr>
        <p:spPr>
          <a:xfrm>
            <a:off x="5382039" y="4641522"/>
            <a:ext cx="2352467" cy="1138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Get Action Items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In: </a:t>
            </a:r>
            <a:r>
              <a:rPr lang="en-US" dirty="0">
                <a:solidFill>
                  <a:schemeClr val="bg1"/>
                </a:solidFill>
              </a:rPr>
              <a:t>meeting ID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[action items]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A9D44F-6515-FFBC-8B7B-7FCA884B5950}"/>
              </a:ext>
            </a:extLst>
          </p:cNvPr>
          <p:cNvSpPr txBox="1"/>
          <p:nvPr/>
        </p:nvSpPr>
        <p:spPr>
          <a:xfrm>
            <a:off x="8396048" y="2663019"/>
            <a:ext cx="2506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Utility Actions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B2225A-07BD-3365-C7F8-D83B49D95F06}"/>
              </a:ext>
            </a:extLst>
          </p:cNvPr>
          <p:cNvSpPr/>
          <p:nvPr/>
        </p:nvSpPr>
        <p:spPr>
          <a:xfrm>
            <a:off x="8125262" y="3113535"/>
            <a:ext cx="3048019" cy="2762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3AE08-559B-CC46-0DBC-7A2120FACE92}"/>
              </a:ext>
            </a:extLst>
          </p:cNvPr>
          <p:cNvSpPr/>
          <p:nvPr/>
        </p:nvSpPr>
        <p:spPr>
          <a:xfrm>
            <a:off x="8202254" y="3202515"/>
            <a:ext cx="2863451" cy="12996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Send Email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In: </a:t>
            </a:r>
            <a:r>
              <a:rPr lang="en-US" dirty="0">
                <a:solidFill>
                  <a:schemeClr val="bg1"/>
                </a:solidFill>
              </a:rPr>
              <a:t>subject,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recipients, body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480FB0-2CE1-17F9-D652-B87D0A91FD6C}"/>
              </a:ext>
            </a:extLst>
          </p:cNvPr>
          <p:cNvSpPr/>
          <p:nvPr/>
        </p:nvSpPr>
        <p:spPr>
          <a:xfrm>
            <a:off x="8202254" y="4576744"/>
            <a:ext cx="2863451" cy="12032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Get Team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list of team member email addresses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554F34F5-B91D-475B-8A93-C8E47B089BD4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3" name="Graphique 2" descr="Profil femelle avec un remplissage uni">
            <a:extLst>
              <a:ext uri="{FF2B5EF4-FFF2-40B4-BE49-F238E27FC236}">
                <a16:creationId xmlns:a16="http://schemas.microsoft.com/office/drawing/2014/main" id="{7B451D4B-39A5-F5F9-5831-18CF859B1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095" y="29947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5" grpId="0"/>
      <p:bldP spid="10" grpId="0" animBg="1"/>
      <p:bldP spid="4" grpId="0" animBg="1"/>
      <p:bldP spid="8" grpId="0" animBg="1"/>
      <p:bldP spid="11" grpId="0"/>
      <p:bldP spid="14" grpId="0" animBg="1"/>
      <p:bldP spid="15" grpId="0" animBg="1"/>
      <p:bldP spid="1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9A7E-6946-C7EF-B9E3-B8112797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72402"/>
            <a:ext cx="11194473" cy="1121441"/>
          </a:xfrm>
        </p:spPr>
        <p:txBody>
          <a:bodyPr/>
          <a:lstStyle/>
          <a:p>
            <a:r>
              <a:rPr lang="en-US" dirty="0"/>
              <a:t>Agents use </a:t>
            </a:r>
            <a:r>
              <a:rPr lang="en-US" dirty="0">
                <a:solidFill>
                  <a:schemeClr val="accent4"/>
                </a:solidFill>
              </a:rPr>
              <a:t>Knowledge Bases </a:t>
            </a:r>
            <a:r>
              <a:rPr lang="en-US" dirty="0"/>
              <a:t>to find information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842B4-0CA3-5757-A124-630272FD8813}"/>
              </a:ext>
            </a:extLst>
          </p:cNvPr>
          <p:cNvSpPr/>
          <p:nvPr/>
        </p:nvSpPr>
        <p:spPr>
          <a:xfrm>
            <a:off x="5634845" y="2018746"/>
            <a:ext cx="5176415" cy="699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 “</a:t>
            </a:r>
            <a:r>
              <a:rPr lang="en-US" dirty="0">
                <a:solidFill>
                  <a:schemeClr val="tx1"/>
                </a:solidFill>
              </a:rPr>
              <a:t>you are an HR agent, helping employees understand HR policies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F16-A727-F6B0-F916-E038CD5001C3}"/>
              </a:ext>
            </a:extLst>
          </p:cNvPr>
          <p:cNvSpPr txBox="1"/>
          <p:nvPr/>
        </p:nvSpPr>
        <p:spPr>
          <a:xfrm>
            <a:off x="6749710" y="1267689"/>
            <a:ext cx="2946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Policy Assistant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E7F04A45-9098-B65E-1D06-F5CA54F35106}"/>
              </a:ext>
            </a:extLst>
          </p:cNvPr>
          <p:cNvSpPr/>
          <p:nvPr/>
        </p:nvSpPr>
        <p:spPr>
          <a:xfrm>
            <a:off x="1448521" y="2592535"/>
            <a:ext cx="2612732" cy="1041209"/>
          </a:xfrm>
          <a:prstGeom prst="wedgeEllipseCallout">
            <a:avLst>
              <a:gd name="adj1" fmla="val -54715"/>
              <a:gd name="adj2" fmla="val 39734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If I switch to part-time, will I still get vacation days?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BEB906D9-536D-419E-4F9B-0DFF6E959A9C}"/>
              </a:ext>
            </a:extLst>
          </p:cNvPr>
          <p:cNvSpPr/>
          <p:nvPr/>
        </p:nvSpPr>
        <p:spPr>
          <a:xfrm>
            <a:off x="1895302" y="3764509"/>
            <a:ext cx="2612732" cy="978729"/>
          </a:xfrm>
          <a:prstGeom prst="wedgeEllipseCallout">
            <a:avLst>
              <a:gd name="adj1" fmla="val 53043"/>
              <a:gd name="adj2" fmla="val -36895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Sorry, part-time staff aren’t eligible for vacation days.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7F83C-B8C9-EF4D-E08D-10D6CDB01FD9}"/>
              </a:ext>
            </a:extLst>
          </p:cNvPr>
          <p:cNvSpPr txBox="1"/>
          <p:nvPr/>
        </p:nvSpPr>
        <p:spPr>
          <a:xfrm>
            <a:off x="6827124" y="2841435"/>
            <a:ext cx="27918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Knowledge Base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F11720-D420-4B5D-D0D0-BBC67D1B0255}"/>
              </a:ext>
            </a:extLst>
          </p:cNvPr>
          <p:cNvSpPr/>
          <p:nvPr/>
        </p:nvSpPr>
        <p:spPr>
          <a:xfrm>
            <a:off x="6969829" y="3291951"/>
            <a:ext cx="2506446" cy="17408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8072B5-D65A-4F62-6B4A-2C186050DFAA}"/>
              </a:ext>
            </a:extLst>
          </p:cNvPr>
          <p:cNvSpPr/>
          <p:nvPr/>
        </p:nvSpPr>
        <p:spPr>
          <a:xfrm>
            <a:off x="7046819" y="3414075"/>
            <a:ext cx="2352467" cy="14708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Vacation Policy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Contains the entire vacation policy for the company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141C8756-C1B8-4F53-B870-078B00C23862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3" name="Graphique 2" descr="Profil femelle avec un remplissage uni">
            <a:extLst>
              <a:ext uri="{FF2B5EF4-FFF2-40B4-BE49-F238E27FC236}">
                <a16:creationId xmlns:a16="http://schemas.microsoft.com/office/drawing/2014/main" id="{02D42DA5-E58D-43A7-D834-B5F6315DF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095" y="34208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6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5" grpId="0"/>
      <p:bldP spid="10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53C0D-21E3-A8AF-913E-B53768F12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15BCD-3907-41B8-2E4B-E6CFCAEC6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 (running phase)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42AC9-3DCD-12E3-B050-D6D7E980F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97" y="2186317"/>
            <a:ext cx="7772400" cy="3639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CAFFA-C93B-56EC-6EC2-01DCFA9D4B30}"/>
              </a:ext>
            </a:extLst>
          </p:cNvPr>
          <p:cNvSpPr txBox="1"/>
          <p:nvPr/>
        </p:nvSpPr>
        <p:spPr>
          <a:xfrm>
            <a:off x="7088222" y="5834928"/>
            <a:ext cx="5030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 don’t want to retrieve data every time I talk to my LLM. </a:t>
            </a:r>
            <a:br>
              <a:rPr lang="en-US" sz="1600" dirty="0"/>
            </a:br>
            <a:r>
              <a:rPr lang="en-US" sz="1600" dirty="0"/>
              <a:t>How can I do ?</a:t>
            </a:r>
          </a:p>
        </p:txBody>
      </p:sp>
    </p:spTree>
    <p:extLst>
      <p:ext uri="{BB962C8B-B14F-4D97-AF65-F5344CB8AC3E}">
        <p14:creationId xmlns:p14="http://schemas.microsoft.com/office/powerpoint/2010/main" val="155494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9A7E-6946-C7EF-B9E3-B8112797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4" y="372402"/>
            <a:ext cx="11558016" cy="1141536"/>
          </a:xfrm>
        </p:spPr>
        <p:txBody>
          <a:bodyPr>
            <a:normAutofit fontScale="90000"/>
          </a:bodyPr>
          <a:lstStyle/>
          <a:p>
            <a:r>
              <a:rPr lang="en-US" dirty="0"/>
              <a:t>Agents can combine </a:t>
            </a:r>
            <a:r>
              <a:rPr lang="en-US" dirty="0">
                <a:solidFill>
                  <a:schemeClr val="accent4"/>
                </a:solidFill>
              </a:rPr>
              <a:t>Actions</a:t>
            </a:r>
            <a:r>
              <a:rPr lang="en-US" dirty="0"/>
              <a:t> and </a:t>
            </a:r>
            <a:r>
              <a:rPr lang="en-US" dirty="0">
                <a:solidFill>
                  <a:schemeClr val="accent4"/>
                </a:solidFill>
              </a:rPr>
              <a:t>Knowledge 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842B4-0CA3-5757-A124-630272FD8813}"/>
              </a:ext>
            </a:extLst>
          </p:cNvPr>
          <p:cNvSpPr/>
          <p:nvPr/>
        </p:nvSpPr>
        <p:spPr>
          <a:xfrm>
            <a:off x="5302586" y="2270332"/>
            <a:ext cx="6019348" cy="699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“</a:t>
            </a:r>
            <a:r>
              <a:rPr lang="en-US" dirty="0">
                <a:solidFill>
                  <a:schemeClr val="tx1"/>
                </a:solidFill>
              </a:rPr>
              <a:t>you are an HR agent, helping employees understand HR policies and manage vacation time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”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F16-A727-F6B0-F916-E038CD5001C3}"/>
              </a:ext>
            </a:extLst>
          </p:cNvPr>
          <p:cNvSpPr txBox="1"/>
          <p:nvPr/>
        </p:nvSpPr>
        <p:spPr>
          <a:xfrm>
            <a:off x="6597564" y="1470740"/>
            <a:ext cx="3429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Policy Assistant v2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E7F04A45-9098-B65E-1D06-F5CA54F35106}"/>
              </a:ext>
            </a:extLst>
          </p:cNvPr>
          <p:cNvSpPr/>
          <p:nvPr/>
        </p:nvSpPr>
        <p:spPr>
          <a:xfrm>
            <a:off x="1169552" y="2075752"/>
            <a:ext cx="3186272" cy="799924"/>
          </a:xfrm>
          <a:prstGeom prst="wedgeEllipseCallout">
            <a:avLst>
              <a:gd name="adj1" fmla="val -43450"/>
              <a:gd name="adj2" fmla="val 58266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how much vacation do I get per year?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BEB906D9-536D-419E-4F9B-0DFF6E959A9C}"/>
              </a:ext>
            </a:extLst>
          </p:cNvPr>
          <p:cNvSpPr/>
          <p:nvPr/>
        </p:nvSpPr>
        <p:spPr>
          <a:xfrm>
            <a:off x="1965295" y="2920945"/>
            <a:ext cx="2614800" cy="1052719"/>
          </a:xfrm>
          <a:prstGeom prst="wedgeEllipseCallout">
            <a:avLst>
              <a:gd name="adj1" fmla="val 51356"/>
              <a:gd name="adj2" fmla="val 36482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as a full-timer with 3 years tenure, you get 15 days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7F83C-B8C9-EF4D-E08D-10D6CDB01FD9}"/>
              </a:ext>
            </a:extLst>
          </p:cNvPr>
          <p:cNvSpPr txBox="1"/>
          <p:nvPr/>
        </p:nvSpPr>
        <p:spPr>
          <a:xfrm>
            <a:off x="5265956" y="3076395"/>
            <a:ext cx="2738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Knowledge Base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F11720-D420-4B5D-D0D0-BBC67D1B0255}"/>
              </a:ext>
            </a:extLst>
          </p:cNvPr>
          <p:cNvSpPr/>
          <p:nvPr/>
        </p:nvSpPr>
        <p:spPr>
          <a:xfrm>
            <a:off x="5394257" y="3526911"/>
            <a:ext cx="2506446" cy="17408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8072B5-D65A-4F62-6B4A-2C186050DFAA}"/>
              </a:ext>
            </a:extLst>
          </p:cNvPr>
          <p:cNvSpPr/>
          <p:nvPr/>
        </p:nvSpPr>
        <p:spPr>
          <a:xfrm>
            <a:off x="5456024" y="3649035"/>
            <a:ext cx="2352467" cy="14708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Vacation Policy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Contains the entire vacation policy for the company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75DB7-11B9-AC6D-7695-30CE50FEB9FE}"/>
              </a:ext>
            </a:extLst>
          </p:cNvPr>
          <p:cNvSpPr txBox="1"/>
          <p:nvPr/>
        </p:nvSpPr>
        <p:spPr>
          <a:xfrm>
            <a:off x="8744278" y="3076395"/>
            <a:ext cx="2217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Actions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0C7E89-0329-DA2B-6EF1-A70536F3679B}"/>
              </a:ext>
            </a:extLst>
          </p:cNvPr>
          <p:cNvSpPr/>
          <p:nvPr/>
        </p:nvSpPr>
        <p:spPr>
          <a:xfrm>
            <a:off x="8452838" y="3526911"/>
            <a:ext cx="2846322" cy="17408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B2DA1F-A0E7-9E72-934C-B172CEF75622}"/>
              </a:ext>
            </a:extLst>
          </p:cNvPr>
          <p:cNvSpPr/>
          <p:nvPr/>
        </p:nvSpPr>
        <p:spPr>
          <a:xfrm>
            <a:off x="8546504" y="3649035"/>
            <a:ext cx="2676978" cy="14708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Request Vacation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In: </a:t>
            </a:r>
            <a:r>
              <a:rPr lang="en-US" dirty="0">
                <a:solidFill>
                  <a:schemeClr val="bg1"/>
                </a:solidFill>
              </a:rPr>
              <a:t>start date, end date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approval status,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remaining balance</a:t>
            </a:r>
          </a:p>
        </p:txBody>
      </p:sp>
      <p:sp>
        <p:nvSpPr>
          <p:cNvPr id="14" name="Oval Callout 13">
            <a:extLst>
              <a:ext uri="{FF2B5EF4-FFF2-40B4-BE49-F238E27FC236}">
                <a16:creationId xmlns:a16="http://schemas.microsoft.com/office/drawing/2014/main" id="{5FEC2F6D-6A7A-9DA0-AA92-2DF24BD9EAED}"/>
              </a:ext>
            </a:extLst>
          </p:cNvPr>
          <p:cNvSpPr/>
          <p:nvPr/>
        </p:nvSpPr>
        <p:spPr>
          <a:xfrm>
            <a:off x="1169552" y="4199594"/>
            <a:ext cx="2974967" cy="680661"/>
          </a:xfrm>
          <a:prstGeom prst="wedgeEllipseCallout">
            <a:avLst>
              <a:gd name="adj1" fmla="val -44848"/>
              <a:gd name="adj2" fmla="val -71799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cool. I’d like to take off December 8 to 15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7F1D5754-A968-C64E-67A4-38E90F7ABA88}"/>
              </a:ext>
            </a:extLst>
          </p:cNvPr>
          <p:cNvSpPr/>
          <p:nvPr/>
        </p:nvSpPr>
        <p:spPr>
          <a:xfrm>
            <a:off x="2154803" y="4901553"/>
            <a:ext cx="2479990" cy="894947"/>
          </a:xfrm>
          <a:prstGeom prst="wedgeEllipseCallout">
            <a:avLst>
              <a:gd name="adj1" fmla="val 47736"/>
              <a:gd name="adj2" fmla="val -47826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approved, enjoy. you have 8 more days available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5333EC10-273D-4678-8E42-ABA82FC905A8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16" name="Graphique 15" descr="Profil femelle avec un remplissage uni">
            <a:extLst>
              <a:ext uri="{FF2B5EF4-FFF2-40B4-BE49-F238E27FC236}">
                <a16:creationId xmlns:a16="http://schemas.microsoft.com/office/drawing/2014/main" id="{6365CFAF-E3D9-5A35-7B5D-F139EF6C5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174" y="30193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5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4" grpId="0"/>
      <p:bldP spid="11" grpId="0" animBg="1"/>
      <p:bldP spid="13" grpId="0" animBg="1"/>
      <p:bldP spid="14" grpId="0" animBg="1"/>
      <p:bldP spid="1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E88F0-2D5A-5735-2069-4314D1F3B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69AB07C2-20AA-1314-1573-89D4293B3E51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20" name="Group 2">
            <a:extLst>
              <a:ext uri="{FF2B5EF4-FFF2-40B4-BE49-F238E27FC236}">
                <a16:creationId xmlns:a16="http://schemas.microsoft.com/office/drawing/2014/main" id="{023E4F3B-11A1-3278-AC7F-9024C828CCB5}"/>
              </a:ext>
            </a:extLst>
          </p:cNvPr>
          <p:cNvGrpSpPr/>
          <p:nvPr/>
        </p:nvGrpSpPr>
        <p:grpSpPr>
          <a:xfrm>
            <a:off x="1627758" y="2732336"/>
            <a:ext cx="1109517" cy="955888"/>
            <a:chOff x="5610344" y="1866942"/>
            <a:chExt cx="735662" cy="570615"/>
          </a:xfrm>
        </p:grpSpPr>
        <p:grpSp>
          <p:nvGrpSpPr>
            <p:cNvPr id="21" name="Graphic 18">
              <a:extLst>
                <a:ext uri="{FF2B5EF4-FFF2-40B4-BE49-F238E27FC236}">
                  <a16:creationId xmlns:a16="http://schemas.microsoft.com/office/drawing/2014/main" id="{C174BA36-B794-BF08-B00D-35D4931AD960}"/>
                </a:ext>
              </a:extLst>
            </p:cNvPr>
            <p:cNvGrpSpPr/>
            <p:nvPr/>
          </p:nvGrpSpPr>
          <p:grpSpPr>
            <a:xfrm>
              <a:off x="5672963" y="1866942"/>
              <a:ext cx="496385" cy="570615"/>
              <a:chOff x="6215194" y="1890080"/>
              <a:chExt cx="496385" cy="570615"/>
            </a:xfrm>
            <a:noFill/>
          </p:grpSpPr>
          <p:sp>
            <p:nvSpPr>
              <p:cNvPr id="39" name="Freeform: Shape 260">
                <a:extLst>
                  <a:ext uri="{FF2B5EF4-FFF2-40B4-BE49-F238E27FC236}">
                    <a16:creationId xmlns:a16="http://schemas.microsoft.com/office/drawing/2014/main" id="{F807782B-7B7F-6537-9928-393EC41611E7}"/>
                  </a:ext>
                </a:extLst>
              </p:cNvPr>
              <p:cNvSpPr/>
              <p:nvPr/>
            </p:nvSpPr>
            <p:spPr>
              <a:xfrm>
                <a:off x="6640252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0" name="Freeform: Shape 261">
                <a:extLst>
                  <a:ext uri="{FF2B5EF4-FFF2-40B4-BE49-F238E27FC236}">
                    <a16:creationId xmlns:a16="http://schemas.microsoft.com/office/drawing/2014/main" id="{5EA69400-1054-43EB-662D-3840B94B8D66}"/>
                  </a:ext>
                </a:extLst>
              </p:cNvPr>
              <p:cNvSpPr/>
              <p:nvPr/>
            </p:nvSpPr>
            <p:spPr>
              <a:xfrm>
                <a:off x="6577634" y="2381489"/>
                <a:ext cx="63033" cy="37322"/>
              </a:xfrm>
              <a:custGeom>
                <a:avLst/>
                <a:gdLst>
                  <a:gd name="connsiteX0" fmla="*/ 63033 w 63033"/>
                  <a:gd name="connsiteY0" fmla="*/ 37322 h 37322"/>
                  <a:gd name="connsiteX1" fmla="*/ 0 w 63033"/>
                  <a:gd name="connsiteY1" fmla="*/ 0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33" h="37322">
                    <a:moveTo>
                      <a:pt x="63033" y="37322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1" name="Freeform: Shape 262">
                <a:extLst>
                  <a:ext uri="{FF2B5EF4-FFF2-40B4-BE49-F238E27FC236}">
                    <a16:creationId xmlns:a16="http://schemas.microsoft.com/office/drawing/2014/main" id="{5E8C04BE-0DED-15AE-4807-303EC9B4584D}"/>
                  </a:ext>
                </a:extLst>
              </p:cNvPr>
              <p:cNvSpPr/>
              <p:nvPr/>
            </p:nvSpPr>
            <p:spPr>
              <a:xfrm>
                <a:off x="6497599" y="2360340"/>
                <a:ext cx="213980" cy="100355"/>
              </a:xfrm>
              <a:custGeom>
                <a:avLst/>
                <a:gdLst>
                  <a:gd name="connsiteX0" fmla="*/ 213981 w 213980"/>
                  <a:gd name="connsiteY0" fmla="*/ 0 h 100355"/>
                  <a:gd name="connsiteX1" fmla="*/ 213981 w 213980"/>
                  <a:gd name="connsiteY1" fmla="*/ 17002 h 100355"/>
                  <a:gd name="connsiteX2" fmla="*/ 71327 w 213980"/>
                  <a:gd name="connsiteY2" fmla="*/ 100355 h 100355"/>
                  <a:gd name="connsiteX3" fmla="*/ 0 w 213980"/>
                  <a:gd name="connsiteY3" fmla="*/ 62204 h 100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00355">
                    <a:moveTo>
                      <a:pt x="213981" y="0"/>
                    </a:moveTo>
                    <a:lnTo>
                      <a:pt x="213981" y="17002"/>
                    </a:lnTo>
                    <a:lnTo>
                      <a:pt x="71327" y="100355"/>
                    </a:lnTo>
                    <a:lnTo>
                      <a:pt x="0" y="6220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2" name="Freeform: Shape 263">
                <a:extLst>
                  <a:ext uri="{FF2B5EF4-FFF2-40B4-BE49-F238E27FC236}">
                    <a16:creationId xmlns:a16="http://schemas.microsoft.com/office/drawing/2014/main" id="{C5CCD7C3-A1D5-479C-5B27-E1B21DDA8C3F}"/>
                  </a:ext>
                </a:extLst>
              </p:cNvPr>
              <p:cNvSpPr/>
              <p:nvPr/>
            </p:nvSpPr>
            <p:spPr>
              <a:xfrm>
                <a:off x="6497599" y="1890080"/>
                <a:ext cx="213980" cy="129383"/>
              </a:xfrm>
              <a:custGeom>
                <a:avLst/>
                <a:gdLst>
                  <a:gd name="connsiteX0" fmla="*/ 0 w 213980"/>
                  <a:gd name="connsiteY0" fmla="*/ 47275 h 129383"/>
                  <a:gd name="connsiteX1" fmla="*/ 71327 w 213980"/>
                  <a:gd name="connsiteY1" fmla="*/ 0 h 129383"/>
                  <a:gd name="connsiteX2" fmla="*/ 213981 w 213980"/>
                  <a:gd name="connsiteY2" fmla="*/ 82938 h 129383"/>
                  <a:gd name="connsiteX3" fmla="*/ 213981 w 213980"/>
                  <a:gd name="connsiteY3" fmla="*/ 129384 h 129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29383">
                    <a:moveTo>
                      <a:pt x="0" y="47275"/>
                    </a:moveTo>
                    <a:lnTo>
                      <a:pt x="71327" y="0"/>
                    </a:lnTo>
                    <a:lnTo>
                      <a:pt x="213981" y="82938"/>
                    </a:lnTo>
                    <a:lnTo>
                      <a:pt x="213981" y="12938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3" name="Freeform: Shape 264">
                <a:extLst>
                  <a:ext uri="{FF2B5EF4-FFF2-40B4-BE49-F238E27FC236}">
                    <a16:creationId xmlns:a16="http://schemas.microsoft.com/office/drawing/2014/main" id="{7BB0B5EC-0863-9534-B79F-160DE256C7AF}"/>
                  </a:ext>
                </a:extLst>
              </p:cNvPr>
              <p:cNvSpPr/>
              <p:nvPr/>
            </p:nvSpPr>
            <p:spPr>
              <a:xfrm>
                <a:off x="6286521" y="2068397"/>
                <a:ext cx="71326" cy="35663"/>
              </a:xfrm>
              <a:custGeom>
                <a:avLst/>
                <a:gdLst>
                  <a:gd name="connsiteX0" fmla="*/ 71327 w 71326"/>
                  <a:gd name="connsiteY0" fmla="*/ 35663 h 35663"/>
                  <a:gd name="connsiteX1" fmla="*/ 0 w 71326"/>
                  <a:gd name="connsiteY1" fmla="*/ 0 h 3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326" h="35663">
                    <a:moveTo>
                      <a:pt x="71327" y="3566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4" name="Freeform: Shape 265">
                <a:extLst>
                  <a:ext uri="{FF2B5EF4-FFF2-40B4-BE49-F238E27FC236}">
                    <a16:creationId xmlns:a16="http://schemas.microsoft.com/office/drawing/2014/main" id="{4EDF41A5-3BAF-0276-784F-5F882B0B03B1}"/>
                  </a:ext>
                </a:extLst>
              </p:cNvPr>
              <p:cNvSpPr/>
              <p:nvPr/>
            </p:nvSpPr>
            <p:spPr>
              <a:xfrm>
                <a:off x="6357847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5" name="Freeform: Shape 266">
                <a:extLst>
                  <a:ext uri="{FF2B5EF4-FFF2-40B4-BE49-F238E27FC236}">
                    <a16:creationId xmlns:a16="http://schemas.microsoft.com/office/drawing/2014/main" id="{E596C449-FBB7-8146-E18B-6EB97FB19C4C}"/>
                  </a:ext>
                </a:extLst>
              </p:cNvPr>
              <p:cNvSpPr/>
              <p:nvPr/>
            </p:nvSpPr>
            <p:spPr>
              <a:xfrm>
                <a:off x="6215194" y="2138894"/>
                <a:ext cx="68838" cy="40225"/>
              </a:xfrm>
              <a:custGeom>
                <a:avLst/>
                <a:gdLst>
                  <a:gd name="connsiteX0" fmla="*/ 0 w 68838"/>
                  <a:gd name="connsiteY0" fmla="*/ 40225 h 40225"/>
                  <a:gd name="connsiteX1" fmla="*/ 68839 w 68838"/>
                  <a:gd name="connsiteY1" fmla="*/ 0 h 40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38" h="40225">
                    <a:moveTo>
                      <a:pt x="0" y="40225"/>
                    </a:moveTo>
                    <a:lnTo>
                      <a:pt x="6883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6" name="Freeform: Shape 267">
                <a:extLst>
                  <a:ext uri="{FF2B5EF4-FFF2-40B4-BE49-F238E27FC236}">
                    <a16:creationId xmlns:a16="http://schemas.microsoft.com/office/drawing/2014/main" id="{614208D7-71AC-2DEE-90C7-3643AFC912DB}"/>
                  </a:ext>
                </a:extLst>
              </p:cNvPr>
              <p:cNvSpPr/>
              <p:nvPr/>
            </p:nvSpPr>
            <p:spPr>
              <a:xfrm>
                <a:off x="6356189" y="2381489"/>
                <a:ext cx="64277" cy="38151"/>
              </a:xfrm>
              <a:custGeom>
                <a:avLst/>
                <a:gdLst>
                  <a:gd name="connsiteX0" fmla="*/ 0 w 64277"/>
                  <a:gd name="connsiteY0" fmla="*/ 38152 h 38151"/>
                  <a:gd name="connsiteX1" fmla="*/ 64277 w 64277"/>
                  <a:gd name="connsiteY1" fmla="*/ 0 h 3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277" h="38151">
                    <a:moveTo>
                      <a:pt x="0" y="38152"/>
                    </a:moveTo>
                    <a:lnTo>
                      <a:pt x="64277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7" name="Freeform: Shape 268">
                <a:extLst>
                  <a:ext uri="{FF2B5EF4-FFF2-40B4-BE49-F238E27FC236}">
                    <a16:creationId xmlns:a16="http://schemas.microsoft.com/office/drawing/2014/main" id="{EA9910F3-8EA8-134C-C9EC-26CE0F0B2E3F}"/>
                  </a:ext>
                </a:extLst>
              </p:cNvPr>
              <p:cNvSpPr/>
              <p:nvPr/>
            </p:nvSpPr>
            <p:spPr>
              <a:xfrm>
                <a:off x="6318866" y="2396418"/>
                <a:ext cx="181634" cy="64277"/>
              </a:xfrm>
              <a:custGeom>
                <a:avLst/>
                <a:gdLst>
                  <a:gd name="connsiteX0" fmla="*/ 0 w 181634"/>
                  <a:gd name="connsiteY0" fmla="*/ 0 h 64277"/>
                  <a:gd name="connsiteX1" fmla="*/ 110308 w 181634"/>
                  <a:gd name="connsiteY1" fmla="*/ 64277 h 64277"/>
                  <a:gd name="connsiteX2" fmla="*/ 181635 w 181634"/>
                  <a:gd name="connsiteY2" fmla="*/ 26126 h 6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634" h="64277">
                    <a:moveTo>
                      <a:pt x="0" y="0"/>
                    </a:moveTo>
                    <a:lnTo>
                      <a:pt x="110308" y="64277"/>
                    </a:lnTo>
                    <a:lnTo>
                      <a:pt x="181635" y="26126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8" name="Freeform: Shape 269">
                <a:extLst>
                  <a:ext uri="{FF2B5EF4-FFF2-40B4-BE49-F238E27FC236}">
                    <a16:creationId xmlns:a16="http://schemas.microsoft.com/office/drawing/2014/main" id="{5910CEF4-B6C6-C36C-949C-1AA717F17593}"/>
                  </a:ext>
                </a:extLst>
              </p:cNvPr>
              <p:cNvSpPr/>
              <p:nvPr/>
            </p:nvSpPr>
            <p:spPr>
              <a:xfrm>
                <a:off x="6215194" y="1890080"/>
                <a:ext cx="285307" cy="320971"/>
              </a:xfrm>
              <a:custGeom>
                <a:avLst/>
                <a:gdLst>
                  <a:gd name="connsiteX0" fmla="*/ 285308 w 285307"/>
                  <a:gd name="connsiteY0" fmla="*/ 47275 h 320971"/>
                  <a:gd name="connsiteX1" fmla="*/ 213981 w 285307"/>
                  <a:gd name="connsiteY1" fmla="*/ 0 h 320971"/>
                  <a:gd name="connsiteX2" fmla="*/ 71327 w 285307"/>
                  <a:gd name="connsiteY2" fmla="*/ 82938 h 320971"/>
                  <a:gd name="connsiteX3" fmla="*/ 71327 w 285307"/>
                  <a:gd name="connsiteY3" fmla="*/ 177488 h 320971"/>
                  <a:gd name="connsiteX4" fmla="*/ 0 w 285307"/>
                  <a:gd name="connsiteY4" fmla="*/ 213981 h 320971"/>
                  <a:gd name="connsiteX5" fmla="*/ 0 w 285307"/>
                  <a:gd name="connsiteY5" fmla="*/ 288211 h 320971"/>
                  <a:gd name="connsiteX6" fmla="*/ 0 w 285307"/>
                  <a:gd name="connsiteY6" fmla="*/ 320971 h 32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307" h="320971">
                    <a:moveTo>
                      <a:pt x="285308" y="47275"/>
                    </a:moveTo>
                    <a:lnTo>
                      <a:pt x="213981" y="0"/>
                    </a:lnTo>
                    <a:lnTo>
                      <a:pt x="71327" y="82938"/>
                    </a:lnTo>
                    <a:lnTo>
                      <a:pt x="71327" y="177488"/>
                    </a:lnTo>
                    <a:lnTo>
                      <a:pt x="0" y="213981"/>
                    </a:lnTo>
                    <a:lnTo>
                      <a:pt x="0" y="288211"/>
                    </a:lnTo>
                    <a:lnTo>
                      <a:pt x="0" y="32097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22" name="Graphic 18">
              <a:extLst>
                <a:ext uri="{FF2B5EF4-FFF2-40B4-BE49-F238E27FC236}">
                  <a16:creationId xmlns:a16="http://schemas.microsoft.com/office/drawing/2014/main" id="{06F1703D-633B-9EE5-691B-AD7F58AFB4BF}"/>
                </a:ext>
              </a:extLst>
            </p:cNvPr>
            <p:cNvGrpSpPr/>
            <p:nvPr/>
          </p:nvGrpSpPr>
          <p:grpSpPr>
            <a:xfrm>
              <a:off x="5872840" y="2023728"/>
              <a:ext cx="252965" cy="298130"/>
              <a:chOff x="6415071" y="2046866"/>
              <a:chExt cx="252965" cy="298130"/>
            </a:xfrm>
            <a:noFill/>
          </p:grpSpPr>
          <p:sp>
            <p:nvSpPr>
              <p:cNvPr id="34" name="Freeform: Shape 255">
                <a:extLst>
                  <a:ext uri="{FF2B5EF4-FFF2-40B4-BE49-F238E27FC236}">
                    <a16:creationId xmlns:a16="http://schemas.microsoft.com/office/drawing/2014/main" id="{A030191C-F73A-7F64-4054-64ECFDF67F15}"/>
                  </a:ext>
                </a:extLst>
              </p:cNvPr>
              <p:cNvSpPr/>
              <p:nvPr/>
            </p:nvSpPr>
            <p:spPr>
              <a:xfrm>
                <a:off x="6480181" y="2195707"/>
                <a:ext cx="187855" cy="4146"/>
              </a:xfrm>
              <a:custGeom>
                <a:avLst/>
                <a:gdLst>
                  <a:gd name="connsiteX0" fmla="*/ 0 w 187855"/>
                  <a:gd name="connsiteY0" fmla="*/ 0 h 4146"/>
                  <a:gd name="connsiteX1" fmla="*/ 187855 w 187855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7855" h="4146">
                    <a:moveTo>
                      <a:pt x="0" y="0"/>
                    </a:moveTo>
                    <a:lnTo>
                      <a:pt x="187855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5" name="Freeform: Shape 256">
                <a:extLst>
                  <a:ext uri="{FF2B5EF4-FFF2-40B4-BE49-F238E27FC236}">
                    <a16:creationId xmlns:a16="http://schemas.microsoft.com/office/drawing/2014/main" id="{DDC7B509-053E-72E5-5E26-F869CA9EE161}"/>
                  </a:ext>
                </a:extLst>
              </p:cNvPr>
              <p:cNvSpPr/>
              <p:nvPr/>
            </p:nvSpPr>
            <p:spPr>
              <a:xfrm>
                <a:off x="6480181" y="2073373"/>
                <a:ext cx="93720" cy="245082"/>
              </a:xfrm>
              <a:custGeom>
                <a:avLst/>
                <a:gdLst>
                  <a:gd name="connsiteX0" fmla="*/ 0 w 93720"/>
                  <a:gd name="connsiteY0" fmla="*/ 0 h 245082"/>
                  <a:gd name="connsiteX1" fmla="*/ 93720 w 93720"/>
                  <a:gd name="connsiteY1" fmla="*/ 0 h 245082"/>
                  <a:gd name="connsiteX2" fmla="*/ 93720 w 93720"/>
                  <a:gd name="connsiteY2" fmla="*/ 245083 h 245082"/>
                  <a:gd name="connsiteX3" fmla="*/ 0 w 93720"/>
                  <a:gd name="connsiteY3" fmla="*/ 245083 h 24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720" h="245082">
                    <a:moveTo>
                      <a:pt x="0" y="0"/>
                    </a:moveTo>
                    <a:lnTo>
                      <a:pt x="93720" y="0"/>
                    </a:lnTo>
                    <a:lnTo>
                      <a:pt x="93720" y="245083"/>
                    </a:lnTo>
                    <a:lnTo>
                      <a:pt x="0" y="24508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6" name="Freeform: Shape 257">
                <a:extLst>
                  <a:ext uri="{FF2B5EF4-FFF2-40B4-BE49-F238E27FC236}">
                    <a16:creationId xmlns:a16="http://schemas.microsoft.com/office/drawing/2014/main" id="{660AA429-F50A-1BF9-33D1-E9897FD1A900}"/>
                  </a:ext>
                </a:extLst>
              </p:cNvPr>
              <p:cNvSpPr/>
              <p:nvPr/>
            </p:nvSpPr>
            <p:spPr>
              <a:xfrm rot="5400000">
                <a:off x="6415071" y="2046866"/>
                <a:ext cx="53080" cy="53080"/>
              </a:xfrm>
              <a:custGeom>
                <a:avLst/>
                <a:gdLst>
                  <a:gd name="connsiteX0" fmla="*/ 0 w 53080"/>
                  <a:gd name="connsiteY0" fmla="*/ 0 h 53080"/>
                  <a:gd name="connsiteX1" fmla="*/ 53080 w 53080"/>
                  <a:gd name="connsiteY1" fmla="*/ 0 h 53080"/>
                  <a:gd name="connsiteX2" fmla="*/ 53080 w 53080"/>
                  <a:gd name="connsiteY2" fmla="*/ 53081 h 53080"/>
                  <a:gd name="connsiteX3" fmla="*/ 0 w 53080"/>
                  <a:gd name="connsiteY3" fmla="*/ 53081 h 5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0" h="53080">
                    <a:moveTo>
                      <a:pt x="0" y="0"/>
                    </a:moveTo>
                    <a:lnTo>
                      <a:pt x="53080" y="0"/>
                    </a:lnTo>
                    <a:lnTo>
                      <a:pt x="53080" y="53081"/>
                    </a:lnTo>
                    <a:lnTo>
                      <a:pt x="0" y="53081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7" name="Freeform: Shape 258">
                <a:extLst>
                  <a:ext uri="{FF2B5EF4-FFF2-40B4-BE49-F238E27FC236}">
                    <a16:creationId xmlns:a16="http://schemas.microsoft.com/office/drawing/2014/main" id="{405D0697-803F-D70E-F900-CF945CFCDF1C}"/>
                  </a:ext>
                </a:extLst>
              </p:cNvPr>
              <p:cNvSpPr/>
              <p:nvPr/>
            </p:nvSpPr>
            <p:spPr>
              <a:xfrm>
                <a:off x="6415490" y="2161702"/>
                <a:ext cx="52665" cy="68424"/>
              </a:xfrm>
              <a:custGeom>
                <a:avLst/>
                <a:gdLst>
                  <a:gd name="connsiteX0" fmla="*/ 0 w 52665"/>
                  <a:gd name="connsiteY0" fmla="*/ 68424 h 68424"/>
                  <a:gd name="connsiteX1" fmla="*/ 0 w 52665"/>
                  <a:gd name="connsiteY1" fmla="*/ 0 h 68424"/>
                  <a:gd name="connsiteX2" fmla="*/ 52666 w 52665"/>
                  <a:gd name="connsiteY2" fmla="*/ 34005 h 6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65" h="68424">
                    <a:moveTo>
                      <a:pt x="0" y="68424"/>
                    </a:moveTo>
                    <a:lnTo>
                      <a:pt x="0" y="0"/>
                    </a:lnTo>
                    <a:lnTo>
                      <a:pt x="52666" y="34005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8" name="Freeform: Shape 259">
                <a:extLst>
                  <a:ext uri="{FF2B5EF4-FFF2-40B4-BE49-F238E27FC236}">
                    <a16:creationId xmlns:a16="http://schemas.microsoft.com/office/drawing/2014/main" id="{3C2C9C96-66E4-3938-AC6C-E4934EE0A54C}"/>
                  </a:ext>
                </a:extLst>
              </p:cNvPr>
              <p:cNvSpPr/>
              <p:nvPr/>
            </p:nvSpPr>
            <p:spPr>
              <a:xfrm>
                <a:off x="6415490" y="2292330"/>
                <a:ext cx="52665" cy="52665"/>
              </a:xfrm>
              <a:custGeom>
                <a:avLst/>
                <a:gdLst>
                  <a:gd name="connsiteX0" fmla="*/ 0 w 52665"/>
                  <a:gd name="connsiteY0" fmla="*/ 30272 h 52665"/>
                  <a:gd name="connsiteX1" fmla="*/ 0 w 52665"/>
                  <a:gd name="connsiteY1" fmla="*/ 22393 h 52665"/>
                  <a:gd name="connsiteX2" fmla="*/ 22393 w 52665"/>
                  <a:gd name="connsiteY2" fmla="*/ 0 h 52665"/>
                  <a:gd name="connsiteX3" fmla="*/ 30272 w 52665"/>
                  <a:gd name="connsiteY3" fmla="*/ 0 h 52665"/>
                  <a:gd name="connsiteX4" fmla="*/ 52666 w 52665"/>
                  <a:gd name="connsiteY4" fmla="*/ 22393 h 52665"/>
                  <a:gd name="connsiteX5" fmla="*/ 52666 w 52665"/>
                  <a:gd name="connsiteY5" fmla="*/ 30272 h 52665"/>
                  <a:gd name="connsiteX6" fmla="*/ 30272 w 52665"/>
                  <a:gd name="connsiteY6" fmla="*/ 52666 h 52665"/>
                  <a:gd name="connsiteX7" fmla="*/ 22393 w 52665"/>
                  <a:gd name="connsiteY7" fmla="*/ 52666 h 52665"/>
                  <a:gd name="connsiteX8" fmla="*/ 0 w 52665"/>
                  <a:gd name="connsiteY8" fmla="*/ 30272 h 52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665" h="52665">
                    <a:moveTo>
                      <a:pt x="0" y="30272"/>
                    </a:moveTo>
                    <a:lnTo>
                      <a:pt x="0" y="22393"/>
                    </a:lnTo>
                    <a:cubicBezTo>
                      <a:pt x="0" y="9953"/>
                      <a:pt x="9953" y="0"/>
                      <a:pt x="22393" y="0"/>
                    </a:cubicBezTo>
                    <a:lnTo>
                      <a:pt x="30272" y="0"/>
                    </a:lnTo>
                    <a:cubicBezTo>
                      <a:pt x="42713" y="0"/>
                      <a:pt x="52666" y="9953"/>
                      <a:pt x="52666" y="22393"/>
                    </a:cubicBezTo>
                    <a:lnTo>
                      <a:pt x="52666" y="30272"/>
                    </a:lnTo>
                    <a:cubicBezTo>
                      <a:pt x="52666" y="42713"/>
                      <a:pt x="42713" y="52666"/>
                      <a:pt x="30272" y="52666"/>
                    </a:cubicBezTo>
                    <a:lnTo>
                      <a:pt x="22393" y="52666"/>
                    </a:lnTo>
                    <a:cubicBezTo>
                      <a:pt x="9953" y="52666"/>
                      <a:pt x="0" y="42713"/>
                      <a:pt x="0" y="30272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23" name="Graphic 18">
              <a:extLst>
                <a:ext uri="{FF2B5EF4-FFF2-40B4-BE49-F238E27FC236}">
                  <a16:creationId xmlns:a16="http://schemas.microsoft.com/office/drawing/2014/main" id="{664ED814-E074-A363-ECA9-73BFB569DEDE}"/>
                </a:ext>
              </a:extLst>
            </p:cNvPr>
            <p:cNvGrpSpPr/>
            <p:nvPr/>
          </p:nvGrpSpPr>
          <p:grpSpPr>
            <a:xfrm>
              <a:off x="6154419" y="2027842"/>
              <a:ext cx="191587" cy="274940"/>
              <a:chOff x="6696650" y="2050980"/>
              <a:chExt cx="191587" cy="274940"/>
            </a:xfrm>
            <a:noFill/>
          </p:grpSpPr>
          <p:sp>
            <p:nvSpPr>
              <p:cNvPr id="27" name="Freeform: Shape 248">
                <a:extLst>
                  <a:ext uri="{FF2B5EF4-FFF2-40B4-BE49-F238E27FC236}">
                    <a16:creationId xmlns:a16="http://schemas.microsoft.com/office/drawing/2014/main" id="{A17C7564-E239-D2B7-61C5-BCF8711B8D94}"/>
                  </a:ext>
                </a:extLst>
              </p:cNvPr>
              <p:cNvSpPr/>
              <p:nvPr/>
            </p:nvSpPr>
            <p:spPr>
              <a:xfrm>
                <a:off x="6696650" y="2050980"/>
                <a:ext cx="191587" cy="274940"/>
              </a:xfrm>
              <a:custGeom>
                <a:avLst/>
                <a:gdLst>
                  <a:gd name="connsiteX0" fmla="*/ 0 w 191587"/>
                  <a:gd name="connsiteY0" fmla="*/ 266232 h 274940"/>
                  <a:gd name="connsiteX1" fmla="*/ 0 w 191587"/>
                  <a:gd name="connsiteY1" fmla="*/ 8709 h 274940"/>
                  <a:gd name="connsiteX2" fmla="*/ 8709 w 191587"/>
                  <a:gd name="connsiteY2" fmla="*/ 0 h 274940"/>
                  <a:gd name="connsiteX3" fmla="*/ 127725 w 191587"/>
                  <a:gd name="connsiteY3" fmla="*/ 0 h 274940"/>
                  <a:gd name="connsiteX4" fmla="*/ 191587 w 191587"/>
                  <a:gd name="connsiteY4" fmla="*/ 63862 h 274940"/>
                  <a:gd name="connsiteX5" fmla="*/ 191587 w 191587"/>
                  <a:gd name="connsiteY5" fmla="*/ 266232 h 274940"/>
                  <a:gd name="connsiteX6" fmla="*/ 182879 w 191587"/>
                  <a:gd name="connsiteY6" fmla="*/ 274940 h 274940"/>
                  <a:gd name="connsiteX7" fmla="*/ 8709 w 191587"/>
                  <a:gd name="connsiteY7" fmla="*/ 274940 h 274940"/>
                  <a:gd name="connsiteX8" fmla="*/ 0 w 191587"/>
                  <a:gd name="connsiteY8" fmla="*/ 266232 h 27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1587" h="274940">
                    <a:moveTo>
                      <a:pt x="0" y="266232"/>
                    </a:moveTo>
                    <a:lnTo>
                      <a:pt x="0" y="8709"/>
                    </a:lnTo>
                    <a:cubicBezTo>
                      <a:pt x="0" y="3732"/>
                      <a:pt x="3732" y="0"/>
                      <a:pt x="8709" y="0"/>
                    </a:cubicBezTo>
                    <a:lnTo>
                      <a:pt x="127725" y="0"/>
                    </a:lnTo>
                    <a:lnTo>
                      <a:pt x="191587" y="63862"/>
                    </a:lnTo>
                    <a:lnTo>
                      <a:pt x="191587" y="266232"/>
                    </a:lnTo>
                    <a:cubicBezTo>
                      <a:pt x="191587" y="271208"/>
                      <a:pt x="187855" y="274940"/>
                      <a:pt x="182879" y="274940"/>
                    </a:cubicBezTo>
                    <a:lnTo>
                      <a:pt x="8709" y="274940"/>
                    </a:lnTo>
                    <a:cubicBezTo>
                      <a:pt x="3732" y="274940"/>
                      <a:pt x="0" y="271208"/>
                      <a:pt x="0" y="266232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8" name="Freeform: Shape 249">
                <a:extLst>
                  <a:ext uri="{FF2B5EF4-FFF2-40B4-BE49-F238E27FC236}">
                    <a16:creationId xmlns:a16="http://schemas.microsoft.com/office/drawing/2014/main" id="{7376CDA8-C856-32D6-8AEB-89E8EBD75261}"/>
                  </a:ext>
                </a:extLst>
              </p:cNvPr>
              <p:cNvSpPr/>
              <p:nvPr/>
            </p:nvSpPr>
            <p:spPr>
              <a:xfrm>
                <a:off x="6823961" y="2050980"/>
                <a:ext cx="64277" cy="63862"/>
              </a:xfrm>
              <a:custGeom>
                <a:avLst/>
                <a:gdLst>
                  <a:gd name="connsiteX0" fmla="*/ 0 w 64277"/>
                  <a:gd name="connsiteY0" fmla="*/ 63862 h 63862"/>
                  <a:gd name="connsiteX1" fmla="*/ 64277 w 64277"/>
                  <a:gd name="connsiteY1" fmla="*/ 63862 h 63862"/>
                  <a:gd name="connsiteX2" fmla="*/ 0 w 64277"/>
                  <a:gd name="connsiteY2" fmla="*/ 0 h 6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277" h="63862">
                    <a:moveTo>
                      <a:pt x="0" y="63862"/>
                    </a:moveTo>
                    <a:lnTo>
                      <a:pt x="64277" y="6386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9" name="Freeform: Shape 250">
                <a:extLst>
                  <a:ext uri="{FF2B5EF4-FFF2-40B4-BE49-F238E27FC236}">
                    <a16:creationId xmlns:a16="http://schemas.microsoft.com/office/drawing/2014/main" id="{3EA2A2C8-FDD8-C961-437E-CE610B6C561B}"/>
                  </a:ext>
                </a:extLst>
              </p:cNvPr>
              <p:cNvSpPr/>
              <p:nvPr/>
            </p:nvSpPr>
            <p:spPr>
              <a:xfrm>
                <a:off x="6724849" y="2166679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0" name="Freeform: Shape 251">
                <a:extLst>
                  <a:ext uri="{FF2B5EF4-FFF2-40B4-BE49-F238E27FC236}">
                    <a16:creationId xmlns:a16="http://schemas.microsoft.com/office/drawing/2014/main" id="{D52FFE68-709B-473C-03D9-9A08C5E9AF5D}"/>
                  </a:ext>
                </a:extLst>
              </p:cNvPr>
              <p:cNvSpPr/>
              <p:nvPr/>
            </p:nvSpPr>
            <p:spPr>
              <a:xfrm>
                <a:off x="6724849" y="2204001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1" name="Freeform: Shape 252">
                <a:extLst>
                  <a:ext uri="{FF2B5EF4-FFF2-40B4-BE49-F238E27FC236}">
                    <a16:creationId xmlns:a16="http://schemas.microsoft.com/office/drawing/2014/main" id="{2DB2F479-9C0E-E402-E820-EBB6F9B2201C}"/>
                  </a:ext>
                </a:extLst>
              </p:cNvPr>
              <p:cNvSpPr/>
              <p:nvPr/>
            </p:nvSpPr>
            <p:spPr>
              <a:xfrm>
                <a:off x="6724849" y="2241323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2" name="Freeform: Shape 253">
                <a:extLst>
                  <a:ext uri="{FF2B5EF4-FFF2-40B4-BE49-F238E27FC236}">
                    <a16:creationId xmlns:a16="http://schemas.microsoft.com/office/drawing/2014/main" id="{40DE64C0-DF89-D1A5-7D5A-733577EBD417}"/>
                  </a:ext>
                </a:extLst>
              </p:cNvPr>
              <p:cNvSpPr/>
              <p:nvPr/>
            </p:nvSpPr>
            <p:spPr>
              <a:xfrm>
                <a:off x="6724849" y="2279060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3" name="Freeform: Shape 254">
                <a:extLst>
                  <a:ext uri="{FF2B5EF4-FFF2-40B4-BE49-F238E27FC236}">
                    <a16:creationId xmlns:a16="http://schemas.microsoft.com/office/drawing/2014/main" id="{15C00464-EE35-1889-3B23-296A0B2B50C9}"/>
                  </a:ext>
                </a:extLst>
              </p:cNvPr>
              <p:cNvSpPr/>
              <p:nvPr/>
            </p:nvSpPr>
            <p:spPr>
              <a:xfrm>
                <a:off x="6724849" y="2128942"/>
                <a:ext cx="76303" cy="4146"/>
              </a:xfrm>
              <a:custGeom>
                <a:avLst/>
                <a:gdLst>
                  <a:gd name="connsiteX0" fmla="*/ 0 w 76303"/>
                  <a:gd name="connsiteY0" fmla="*/ 0 h 4146"/>
                  <a:gd name="connsiteX1" fmla="*/ 76303 w 76303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303" h="4146">
                    <a:moveTo>
                      <a:pt x="0" y="0"/>
                    </a:moveTo>
                    <a:lnTo>
                      <a:pt x="76303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sp>
          <p:nvSpPr>
            <p:cNvPr id="24" name="Freeform: Shape 247">
              <a:extLst>
                <a:ext uri="{FF2B5EF4-FFF2-40B4-BE49-F238E27FC236}">
                  <a16:creationId xmlns:a16="http://schemas.microsoft.com/office/drawing/2014/main" id="{CFEC8A52-1F37-F078-5BDE-AC85D0C5670C}"/>
                </a:ext>
              </a:extLst>
            </p:cNvPr>
            <p:cNvSpPr/>
            <p:nvPr/>
          </p:nvSpPr>
          <p:spPr>
            <a:xfrm>
              <a:off x="5610344" y="2221088"/>
              <a:ext cx="179561" cy="161314"/>
            </a:xfrm>
            <a:custGeom>
              <a:avLst/>
              <a:gdLst>
                <a:gd name="connsiteX0" fmla="*/ 95794 w 179561"/>
                <a:gd name="connsiteY0" fmla="*/ 99111 h 161314"/>
                <a:gd name="connsiteX1" fmla="*/ 29028 w 179561"/>
                <a:gd name="connsiteY1" fmla="*/ 154680 h 161314"/>
                <a:gd name="connsiteX2" fmla="*/ 0 w 179561"/>
                <a:gd name="connsiteY2" fmla="*/ 119846 h 161314"/>
                <a:gd name="connsiteX3" fmla="*/ 66765 w 179561"/>
                <a:gd name="connsiteY3" fmla="*/ 64277 h 161314"/>
                <a:gd name="connsiteX4" fmla="*/ 8294 w 179561"/>
                <a:gd name="connsiteY4" fmla="*/ 38981 h 161314"/>
                <a:gd name="connsiteX5" fmla="*/ 179561 w 179561"/>
                <a:gd name="connsiteY5" fmla="*/ 0 h 161314"/>
                <a:gd name="connsiteX6" fmla="*/ 109893 w 179561"/>
                <a:gd name="connsiteY6" fmla="*/ 161315 h 161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61" h="161314">
                  <a:moveTo>
                    <a:pt x="95794" y="99111"/>
                  </a:moveTo>
                  <a:lnTo>
                    <a:pt x="29028" y="154680"/>
                  </a:lnTo>
                  <a:lnTo>
                    <a:pt x="0" y="119846"/>
                  </a:lnTo>
                  <a:lnTo>
                    <a:pt x="66765" y="64277"/>
                  </a:lnTo>
                  <a:lnTo>
                    <a:pt x="8294" y="38981"/>
                  </a:lnTo>
                  <a:lnTo>
                    <a:pt x="179561" y="0"/>
                  </a:lnTo>
                  <a:lnTo>
                    <a:pt x="109893" y="161315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</a:endParaRPr>
            </a:p>
          </p:txBody>
        </p:sp>
      </p:grpSp>
      <p:sp>
        <p:nvSpPr>
          <p:cNvPr id="49" name="TextBox 29">
            <a:extLst>
              <a:ext uri="{FF2B5EF4-FFF2-40B4-BE49-F238E27FC236}">
                <a16:creationId xmlns:a16="http://schemas.microsoft.com/office/drawing/2014/main" id="{F132BABC-A445-6460-4630-3156E0C0411B}"/>
              </a:ext>
            </a:extLst>
          </p:cNvPr>
          <p:cNvSpPr txBox="1"/>
          <p:nvPr/>
        </p:nvSpPr>
        <p:spPr>
          <a:xfrm>
            <a:off x="1496477" y="3847228"/>
            <a:ext cx="1321724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HR Time Off Agent</a:t>
            </a:r>
          </a:p>
        </p:txBody>
      </p:sp>
      <p:sp>
        <p:nvSpPr>
          <p:cNvPr id="50" name="TextBox 31">
            <a:extLst>
              <a:ext uri="{FF2B5EF4-FFF2-40B4-BE49-F238E27FC236}">
                <a16:creationId xmlns:a16="http://schemas.microsoft.com/office/drawing/2014/main" id="{1847285F-524D-FBC8-F7B3-A04F837CE873}"/>
              </a:ext>
            </a:extLst>
          </p:cNvPr>
          <p:cNvSpPr txBox="1"/>
          <p:nvPr/>
        </p:nvSpPr>
        <p:spPr>
          <a:xfrm>
            <a:off x="4997900" y="2838049"/>
            <a:ext cx="2348343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Vacation Actions</a:t>
            </a:r>
          </a:p>
        </p:txBody>
      </p:sp>
      <p:sp>
        <p:nvSpPr>
          <p:cNvPr id="51" name="TextBox 33">
            <a:extLst>
              <a:ext uri="{FF2B5EF4-FFF2-40B4-BE49-F238E27FC236}">
                <a16:creationId xmlns:a16="http://schemas.microsoft.com/office/drawing/2014/main" id="{3368EBBB-BA29-ED90-745F-4D59F24DA4FE}"/>
              </a:ext>
            </a:extLst>
          </p:cNvPr>
          <p:cNvSpPr txBox="1"/>
          <p:nvPr/>
        </p:nvSpPr>
        <p:spPr>
          <a:xfrm>
            <a:off x="4722988" y="4457326"/>
            <a:ext cx="284459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Leave of absence Actions</a:t>
            </a:r>
          </a:p>
        </p:txBody>
      </p:sp>
      <p:cxnSp>
        <p:nvCxnSpPr>
          <p:cNvPr id="52" name="Straight Arrow Connector 39">
            <a:extLst>
              <a:ext uri="{FF2B5EF4-FFF2-40B4-BE49-F238E27FC236}">
                <a16:creationId xmlns:a16="http://schemas.microsoft.com/office/drawing/2014/main" id="{A77DB056-7F8F-A271-F19C-F90A79E49AB2}"/>
              </a:ext>
            </a:extLst>
          </p:cNvPr>
          <p:cNvCxnSpPr>
            <a:cxnSpLocks/>
          </p:cNvCxnSpPr>
          <p:nvPr/>
        </p:nvCxnSpPr>
        <p:spPr>
          <a:xfrm flipV="1">
            <a:off x="3338311" y="3634371"/>
            <a:ext cx="2119271" cy="6604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40">
            <a:extLst>
              <a:ext uri="{FF2B5EF4-FFF2-40B4-BE49-F238E27FC236}">
                <a16:creationId xmlns:a16="http://schemas.microsoft.com/office/drawing/2014/main" id="{4043D3BE-1FE6-2920-B6C2-48D86063D1AE}"/>
              </a:ext>
            </a:extLst>
          </p:cNvPr>
          <p:cNvSpPr txBox="1"/>
          <p:nvPr/>
        </p:nvSpPr>
        <p:spPr>
          <a:xfrm>
            <a:off x="3194869" y="3214015"/>
            <a:ext cx="232270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/>
              <a:t>get-Vacation-Balance</a:t>
            </a:r>
          </a:p>
        </p:txBody>
      </p:sp>
      <p:cxnSp>
        <p:nvCxnSpPr>
          <p:cNvPr id="54" name="Straight Arrow Connector 47">
            <a:extLst>
              <a:ext uri="{FF2B5EF4-FFF2-40B4-BE49-F238E27FC236}">
                <a16:creationId xmlns:a16="http://schemas.microsoft.com/office/drawing/2014/main" id="{4A7ACEE2-B368-F8B6-48D6-F1B4139F28CD}"/>
              </a:ext>
            </a:extLst>
          </p:cNvPr>
          <p:cNvCxnSpPr>
            <a:cxnSpLocks/>
          </p:cNvCxnSpPr>
          <p:nvPr/>
        </p:nvCxnSpPr>
        <p:spPr>
          <a:xfrm>
            <a:off x="3345685" y="4551066"/>
            <a:ext cx="1990962" cy="80870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48">
            <a:extLst>
              <a:ext uri="{FF2B5EF4-FFF2-40B4-BE49-F238E27FC236}">
                <a16:creationId xmlns:a16="http://schemas.microsoft.com/office/drawing/2014/main" id="{77DDEAAB-FDAE-3AEE-7441-6493A63F119D}"/>
              </a:ext>
            </a:extLst>
          </p:cNvPr>
          <p:cNvSpPr txBox="1"/>
          <p:nvPr/>
        </p:nvSpPr>
        <p:spPr>
          <a:xfrm rot="1274150">
            <a:off x="3098975" y="4446099"/>
            <a:ext cx="2206389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/>
              <a:t>request-LOA</a:t>
            </a:r>
          </a:p>
        </p:txBody>
      </p:sp>
      <p:sp>
        <p:nvSpPr>
          <p:cNvPr id="57" name="TextBox 52">
            <a:extLst>
              <a:ext uri="{FF2B5EF4-FFF2-40B4-BE49-F238E27FC236}">
                <a16:creationId xmlns:a16="http://schemas.microsoft.com/office/drawing/2014/main" id="{FCA1AA8A-5CD0-006E-252E-E6EFFE03617A}"/>
              </a:ext>
            </a:extLst>
          </p:cNvPr>
          <p:cNvSpPr txBox="1"/>
          <p:nvPr/>
        </p:nvSpPr>
        <p:spPr>
          <a:xfrm>
            <a:off x="8091309" y="3990977"/>
            <a:ext cx="132172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Vacation microservice</a:t>
            </a:r>
          </a:p>
        </p:txBody>
      </p:sp>
      <p:pic>
        <p:nvPicPr>
          <p:cNvPr id="58" name="Picture 58">
            <a:extLst>
              <a:ext uri="{FF2B5EF4-FFF2-40B4-BE49-F238E27FC236}">
                <a16:creationId xmlns:a16="http://schemas.microsoft.com/office/drawing/2014/main" id="{ECDE255C-6B2D-A12F-9F3D-5BD0B204A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8667" y="2905350"/>
            <a:ext cx="1249583" cy="1249583"/>
          </a:xfrm>
          <a:prstGeom prst="rect">
            <a:avLst/>
          </a:prstGeom>
        </p:spPr>
      </p:pic>
      <p:sp>
        <p:nvSpPr>
          <p:cNvPr id="59" name="TextBox 59">
            <a:extLst>
              <a:ext uri="{FF2B5EF4-FFF2-40B4-BE49-F238E27FC236}">
                <a16:creationId xmlns:a16="http://schemas.microsoft.com/office/drawing/2014/main" id="{6C521D5E-5DB3-856D-476A-E8323AEA0DF5}"/>
              </a:ext>
            </a:extLst>
          </p:cNvPr>
          <p:cNvSpPr txBox="1"/>
          <p:nvPr/>
        </p:nvSpPr>
        <p:spPr>
          <a:xfrm>
            <a:off x="9675186" y="3990977"/>
            <a:ext cx="132172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Vacation database</a:t>
            </a:r>
          </a:p>
        </p:txBody>
      </p:sp>
      <p:cxnSp>
        <p:nvCxnSpPr>
          <p:cNvPr id="60" name="Straight Arrow Connector 60">
            <a:extLst>
              <a:ext uri="{FF2B5EF4-FFF2-40B4-BE49-F238E27FC236}">
                <a16:creationId xmlns:a16="http://schemas.microsoft.com/office/drawing/2014/main" id="{84ABDC37-0271-F3CB-5556-D6A1CA2FF6DD}"/>
              </a:ext>
            </a:extLst>
          </p:cNvPr>
          <p:cNvCxnSpPr>
            <a:cxnSpLocks/>
          </p:cNvCxnSpPr>
          <p:nvPr/>
        </p:nvCxnSpPr>
        <p:spPr>
          <a:xfrm>
            <a:off x="9208453" y="3406706"/>
            <a:ext cx="592247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1">
            <a:extLst>
              <a:ext uri="{FF2B5EF4-FFF2-40B4-BE49-F238E27FC236}">
                <a16:creationId xmlns:a16="http://schemas.microsoft.com/office/drawing/2014/main" id="{F024F771-8344-91A5-BEB0-139998A0FA64}"/>
              </a:ext>
            </a:extLst>
          </p:cNvPr>
          <p:cNvCxnSpPr>
            <a:cxnSpLocks/>
          </p:cNvCxnSpPr>
          <p:nvPr/>
        </p:nvCxnSpPr>
        <p:spPr>
          <a:xfrm flipH="1">
            <a:off x="9168502" y="3649288"/>
            <a:ext cx="598947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6">
            <a:extLst>
              <a:ext uri="{FF2B5EF4-FFF2-40B4-BE49-F238E27FC236}">
                <a16:creationId xmlns:a16="http://schemas.microsoft.com/office/drawing/2014/main" id="{39003257-AF7F-7336-712A-30533488C614}"/>
              </a:ext>
            </a:extLst>
          </p:cNvPr>
          <p:cNvCxnSpPr>
            <a:cxnSpLocks/>
          </p:cNvCxnSpPr>
          <p:nvPr/>
        </p:nvCxnSpPr>
        <p:spPr>
          <a:xfrm>
            <a:off x="7673370" y="3400102"/>
            <a:ext cx="592247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7">
            <a:extLst>
              <a:ext uri="{FF2B5EF4-FFF2-40B4-BE49-F238E27FC236}">
                <a16:creationId xmlns:a16="http://schemas.microsoft.com/office/drawing/2014/main" id="{F484F5A6-990C-A501-BD37-5030F4E6540B}"/>
              </a:ext>
            </a:extLst>
          </p:cNvPr>
          <p:cNvCxnSpPr>
            <a:cxnSpLocks/>
          </p:cNvCxnSpPr>
          <p:nvPr/>
        </p:nvCxnSpPr>
        <p:spPr>
          <a:xfrm flipH="1">
            <a:off x="7633419" y="3642684"/>
            <a:ext cx="598947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8">
            <a:extLst>
              <a:ext uri="{FF2B5EF4-FFF2-40B4-BE49-F238E27FC236}">
                <a16:creationId xmlns:a16="http://schemas.microsoft.com/office/drawing/2014/main" id="{DA6C45BB-82EA-60ED-BF1E-0373EF06F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438" y="4631833"/>
            <a:ext cx="1211332" cy="1211332"/>
          </a:xfrm>
          <a:prstGeom prst="rect">
            <a:avLst/>
          </a:prstGeom>
        </p:spPr>
      </p:pic>
      <p:sp>
        <p:nvSpPr>
          <p:cNvPr id="65" name="TextBox 69">
            <a:extLst>
              <a:ext uri="{FF2B5EF4-FFF2-40B4-BE49-F238E27FC236}">
                <a16:creationId xmlns:a16="http://schemas.microsoft.com/office/drawing/2014/main" id="{67FACB42-9CFE-7BC5-FB23-43DE46840A40}"/>
              </a:ext>
            </a:extLst>
          </p:cNvPr>
          <p:cNvSpPr txBox="1"/>
          <p:nvPr/>
        </p:nvSpPr>
        <p:spPr>
          <a:xfrm>
            <a:off x="8608847" y="5639453"/>
            <a:ext cx="1890128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Leave of absence (LOA) database</a:t>
            </a:r>
          </a:p>
        </p:txBody>
      </p:sp>
      <p:cxnSp>
        <p:nvCxnSpPr>
          <p:cNvPr id="66" name="Straight Arrow Connector 70">
            <a:extLst>
              <a:ext uri="{FF2B5EF4-FFF2-40B4-BE49-F238E27FC236}">
                <a16:creationId xmlns:a16="http://schemas.microsoft.com/office/drawing/2014/main" id="{BEFEDD29-6BD9-E140-798E-B7DB5E36B9DD}"/>
              </a:ext>
            </a:extLst>
          </p:cNvPr>
          <p:cNvCxnSpPr>
            <a:cxnSpLocks/>
          </p:cNvCxnSpPr>
          <p:nvPr/>
        </p:nvCxnSpPr>
        <p:spPr>
          <a:xfrm flipV="1">
            <a:off x="7691410" y="5095038"/>
            <a:ext cx="1211332" cy="10022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71">
            <a:extLst>
              <a:ext uri="{FF2B5EF4-FFF2-40B4-BE49-F238E27FC236}">
                <a16:creationId xmlns:a16="http://schemas.microsoft.com/office/drawing/2014/main" id="{374E5156-B78F-8316-3D0C-1644093A2E22}"/>
              </a:ext>
            </a:extLst>
          </p:cNvPr>
          <p:cNvCxnSpPr>
            <a:cxnSpLocks/>
          </p:cNvCxnSpPr>
          <p:nvPr/>
        </p:nvCxnSpPr>
        <p:spPr>
          <a:xfrm flipH="1">
            <a:off x="7651459" y="5347642"/>
            <a:ext cx="1222615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77">
            <a:extLst>
              <a:ext uri="{FF2B5EF4-FFF2-40B4-BE49-F238E27FC236}">
                <a16:creationId xmlns:a16="http://schemas.microsoft.com/office/drawing/2014/main" id="{1F766C6E-7340-0AAF-77A7-25D75DEBA86D}"/>
              </a:ext>
            </a:extLst>
          </p:cNvPr>
          <p:cNvSpPr txBox="1"/>
          <p:nvPr/>
        </p:nvSpPr>
        <p:spPr>
          <a:xfrm>
            <a:off x="5022115" y="1162703"/>
            <a:ext cx="2348343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HR Knowledge Base</a:t>
            </a:r>
          </a:p>
        </p:txBody>
      </p:sp>
      <p:cxnSp>
        <p:nvCxnSpPr>
          <p:cNvPr id="69" name="Straight Arrow Connector 126">
            <a:extLst>
              <a:ext uri="{FF2B5EF4-FFF2-40B4-BE49-F238E27FC236}">
                <a16:creationId xmlns:a16="http://schemas.microsoft.com/office/drawing/2014/main" id="{374F3926-B3AE-750F-F947-D8861C3467DF}"/>
              </a:ext>
            </a:extLst>
          </p:cNvPr>
          <p:cNvCxnSpPr>
            <a:cxnSpLocks/>
          </p:cNvCxnSpPr>
          <p:nvPr/>
        </p:nvCxnSpPr>
        <p:spPr>
          <a:xfrm flipV="1">
            <a:off x="3321685" y="2155226"/>
            <a:ext cx="2119271" cy="444673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127">
            <a:extLst>
              <a:ext uri="{FF2B5EF4-FFF2-40B4-BE49-F238E27FC236}">
                <a16:creationId xmlns:a16="http://schemas.microsoft.com/office/drawing/2014/main" id="{C93CBA5C-B28E-86E4-EEEE-731DE164F13F}"/>
              </a:ext>
            </a:extLst>
          </p:cNvPr>
          <p:cNvSpPr txBox="1"/>
          <p:nvPr/>
        </p:nvSpPr>
        <p:spPr>
          <a:xfrm rot="20883966">
            <a:off x="3081104" y="1995442"/>
            <a:ext cx="232270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/>
              <a:t>search-HR-policy</a:t>
            </a:r>
          </a:p>
        </p:txBody>
      </p:sp>
      <p:sp>
        <p:nvSpPr>
          <p:cNvPr id="72" name="TextBox 132">
            <a:extLst>
              <a:ext uri="{FF2B5EF4-FFF2-40B4-BE49-F238E27FC236}">
                <a16:creationId xmlns:a16="http://schemas.microsoft.com/office/drawing/2014/main" id="{6BA33A05-FAC1-2E11-56E9-563833CC9B39}"/>
              </a:ext>
            </a:extLst>
          </p:cNvPr>
          <p:cNvSpPr txBox="1"/>
          <p:nvPr/>
        </p:nvSpPr>
        <p:spPr>
          <a:xfrm>
            <a:off x="8692316" y="2451668"/>
            <a:ext cx="1545575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HR Policy docs</a:t>
            </a:r>
          </a:p>
        </p:txBody>
      </p:sp>
      <p:sp>
        <p:nvSpPr>
          <p:cNvPr id="73" name="TextBox 157">
            <a:extLst>
              <a:ext uri="{FF2B5EF4-FFF2-40B4-BE49-F238E27FC236}">
                <a16:creationId xmlns:a16="http://schemas.microsoft.com/office/drawing/2014/main" id="{38303BAD-3EC1-B144-E997-C7D7B1549C30}"/>
              </a:ext>
            </a:extLst>
          </p:cNvPr>
          <p:cNvSpPr txBox="1"/>
          <p:nvPr/>
        </p:nvSpPr>
        <p:spPr>
          <a:xfrm>
            <a:off x="8330404" y="1094284"/>
            <a:ext cx="2348343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Existing resources</a:t>
            </a:r>
          </a:p>
        </p:txBody>
      </p:sp>
      <p:grpSp>
        <p:nvGrpSpPr>
          <p:cNvPr id="74" name="Graphic 1959">
            <a:extLst>
              <a:ext uri="{FF2B5EF4-FFF2-40B4-BE49-F238E27FC236}">
                <a16:creationId xmlns:a16="http://schemas.microsoft.com/office/drawing/2014/main" id="{B32C4576-056A-9609-CF6B-6996F4F0B3C0}"/>
              </a:ext>
            </a:extLst>
          </p:cNvPr>
          <p:cNvGrpSpPr/>
          <p:nvPr/>
        </p:nvGrpSpPr>
        <p:grpSpPr>
          <a:xfrm>
            <a:off x="5751379" y="1548210"/>
            <a:ext cx="885814" cy="953781"/>
            <a:chOff x="2106490" y="758377"/>
            <a:chExt cx="471991" cy="577656"/>
          </a:xfrm>
          <a:noFill/>
        </p:grpSpPr>
        <p:grpSp>
          <p:nvGrpSpPr>
            <p:cNvPr id="75" name="Graphic 1959">
              <a:extLst>
                <a:ext uri="{FF2B5EF4-FFF2-40B4-BE49-F238E27FC236}">
                  <a16:creationId xmlns:a16="http://schemas.microsoft.com/office/drawing/2014/main" id="{F66CDFF5-9A83-BBE1-2AFD-A9D60471D0AE}"/>
                </a:ext>
              </a:extLst>
            </p:cNvPr>
            <p:cNvGrpSpPr/>
            <p:nvPr/>
          </p:nvGrpSpPr>
          <p:grpSpPr>
            <a:xfrm>
              <a:off x="2176187" y="758377"/>
              <a:ext cx="332597" cy="234289"/>
              <a:chOff x="2176187" y="758377"/>
              <a:chExt cx="332597" cy="234289"/>
            </a:xfrm>
            <a:noFill/>
          </p:grpSpPr>
          <p:sp>
            <p:nvSpPr>
              <p:cNvPr id="88" name="Freeform: Shape 63">
                <a:extLst>
                  <a:ext uri="{FF2B5EF4-FFF2-40B4-BE49-F238E27FC236}">
                    <a16:creationId xmlns:a16="http://schemas.microsoft.com/office/drawing/2014/main" id="{83D4A9E2-6E24-5903-9AD5-C233A8F0986D}"/>
                  </a:ext>
                </a:extLst>
              </p:cNvPr>
              <p:cNvSpPr/>
              <p:nvPr/>
            </p:nvSpPr>
            <p:spPr>
              <a:xfrm>
                <a:off x="2342486" y="758377"/>
                <a:ext cx="166298" cy="181723"/>
              </a:xfrm>
              <a:custGeom>
                <a:avLst/>
                <a:gdLst>
                  <a:gd name="connsiteX0" fmla="*/ 41584 w 166298"/>
                  <a:gd name="connsiteY0" fmla="*/ 138577 h 181723"/>
                  <a:gd name="connsiteX1" fmla="*/ 0 w 166298"/>
                  <a:gd name="connsiteY1" fmla="*/ 110890 h 181723"/>
                  <a:gd name="connsiteX2" fmla="*/ 0 w 166298"/>
                  <a:gd name="connsiteY2" fmla="*/ 27722 h 181723"/>
                  <a:gd name="connsiteX3" fmla="*/ 41584 w 166298"/>
                  <a:gd name="connsiteY3" fmla="*/ 0 h 181723"/>
                  <a:gd name="connsiteX4" fmla="*/ 124715 w 166298"/>
                  <a:gd name="connsiteY4" fmla="*/ 49687 h 181723"/>
                  <a:gd name="connsiteX5" fmla="*/ 124715 w 166298"/>
                  <a:gd name="connsiteY5" fmla="*/ 103604 h 181723"/>
                  <a:gd name="connsiteX6" fmla="*/ 166299 w 166298"/>
                  <a:gd name="connsiteY6" fmla="*/ 127203 h 181723"/>
                  <a:gd name="connsiteX7" fmla="*/ 166299 w 166298"/>
                  <a:gd name="connsiteY7" fmla="*/ 168112 h 181723"/>
                  <a:gd name="connsiteX8" fmla="*/ 166299 w 166298"/>
                  <a:gd name="connsiteY8" fmla="*/ 181724 h 18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98" h="181723">
                    <a:moveTo>
                      <a:pt x="41584" y="138577"/>
                    </a:moveTo>
                    <a:lnTo>
                      <a:pt x="0" y="110890"/>
                    </a:lnTo>
                    <a:lnTo>
                      <a:pt x="0" y="27722"/>
                    </a:lnTo>
                    <a:lnTo>
                      <a:pt x="41584" y="0"/>
                    </a:lnTo>
                    <a:lnTo>
                      <a:pt x="124715" y="49687"/>
                    </a:lnTo>
                    <a:lnTo>
                      <a:pt x="124715" y="103604"/>
                    </a:lnTo>
                    <a:lnTo>
                      <a:pt x="166299" y="127203"/>
                    </a:lnTo>
                    <a:lnTo>
                      <a:pt x="166299" y="168112"/>
                    </a:lnTo>
                    <a:lnTo>
                      <a:pt x="166299" y="18172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64">
                <a:extLst>
                  <a:ext uri="{FF2B5EF4-FFF2-40B4-BE49-F238E27FC236}">
                    <a16:creationId xmlns:a16="http://schemas.microsoft.com/office/drawing/2014/main" id="{11AE5691-8B1A-1269-A0E9-817C777A6DDB}"/>
                  </a:ext>
                </a:extLst>
              </p:cNvPr>
              <p:cNvSpPr/>
              <p:nvPr/>
            </p:nvSpPr>
            <p:spPr>
              <a:xfrm>
                <a:off x="2259318" y="820753"/>
                <a:ext cx="41583" cy="105736"/>
              </a:xfrm>
              <a:custGeom>
                <a:avLst/>
                <a:gdLst>
                  <a:gd name="connsiteX0" fmla="*/ 0 w 41583"/>
                  <a:gd name="connsiteY0" fmla="*/ 105736 h 105736"/>
                  <a:gd name="connsiteX1" fmla="*/ 0 w 41583"/>
                  <a:gd name="connsiteY1" fmla="*/ 62340 h 105736"/>
                  <a:gd name="connsiteX2" fmla="*/ 41584 w 41583"/>
                  <a:gd name="connsiteY2" fmla="*/ 41584 h 105736"/>
                  <a:gd name="connsiteX3" fmla="*/ 41584 w 41583"/>
                  <a:gd name="connsiteY3" fmla="*/ 0 h 10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83" h="105736">
                    <a:moveTo>
                      <a:pt x="0" y="105736"/>
                    </a:moveTo>
                    <a:lnTo>
                      <a:pt x="0" y="62340"/>
                    </a:lnTo>
                    <a:lnTo>
                      <a:pt x="41584" y="41584"/>
                    </a:lnTo>
                    <a:lnTo>
                      <a:pt x="41584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65">
                <a:extLst>
                  <a:ext uri="{FF2B5EF4-FFF2-40B4-BE49-F238E27FC236}">
                    <a16:creationId xmlns:a16="http://schemas.microsoft.com/office/drawing/2014/main" id="{79058C51-BABE-0FB4-1AE4-5C8A5AA64680}"/>
                  </a:ext>
                </a:extLst>
              </p:cNvPr>
              <p:cNvSpPr/>
              <p:nvPr/>
            </p:nvSpPr>
            <p:spPr>
              <a:xfrm>
                <a:off x="2217735" y="862336"/>
                <a:ext cx="41583" cy="20756"/>
              </a:xfrm>
              <a:custGeom>
                <a:avLst/>
                <a:gdLst>
                  <a:gd name="connsiteX0" fmla="*/ 41584 w 41583"/>
                  <a:gd name="connsiteY0" fmla="*/ 20756 h 20756"/>
                  <a:gd name="connsiteX1" fmla="*/ 0 w 41583"/>
                  <a:gd name="connsiteY1" fmla="*/ 0 h 20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0756">
                    <a:moveTo>
                      <a:pt x="41584" y="20756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66">
                <a:extLst>
                  <a:ext uri="{FF2B5EF4-FFF2-40B4-BE49-F238E27FC236}">
                    <a16:creationId xmlns:a16="http://schemas.microsoft.com/office/drawing/2014/main" id="{18E2D3F2-2988-09CD-E581-8CB2547785CE}"/>
                  </a:ext>
                </a:extLst>
              </p:cNvPr>
              <p:cNvSpPr/>
              <p:nvPr/>
            </p:nvSpPr>
            <p:spPr>
              <a:xfrm>
                <a:off x="2259318" y="783541"/>
                <a:ext cx="3554" cy="51073"/>
              </a:xfrm>
              <a:custGeom>
                <a:avLst/>
                <a:gdLst>
                  <a:gd name="connsiteX0" fmla="*/ 0 w 3554"/>
                  <a:gd name="connsiteY0" fmla="*/ 51073 h 51073"/>
                  <a:gd name="connsiteX1" fmla="*/ 0 w 3554"/>
                  <a:gd name="connsiteY1" fmla="*/ 0 h 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54" h="51073">
                    <a:moveTo>
                      <a:pt x="0" y="5107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67">
                <a:extLst>
                  <a:ext uri="{FF2B5EF4-FFF2-40B4-BE49-F238E27FC236}">
                    <a16:creationId xmlns:a16="http://schemas.microsoft.com/office/drawing/2014/main" id="{579B2259-79BD-DB3B-5EC3-F3C6C2217360}"/>
                  </a:ext>
                </a:extLst>
              </p:cNvPr>
              <p:cNvSpPr/>
              <p:nvPr/>
            </p:nvSpPr>
            <p:spPr>
              <a:xfrm>
                <a:off x="2176187" y="903351"/>
                <a:ext cx="40019" cy="23564"/>
              </a:xfrm>
              <a:custGeom>
                <a:avLst/>
                <a:gdLst>
                  <a:gd name="connsiteX0" fmla="*/ 0 w 40019"/>
                  <a:gd name="connsiteY0" fmla="*/ 23564 h 23564"/>
                  <a:gd name="connsiteX1" fmla="*/ 40020 w 40019"/>
                  <a:gd name="connsiteY1" fmla="*/ 0 h 23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019" h="23564">
                    <a:moveTo>
                      <a:pt x="0" y="23564"/>
                    </a:moveTo>
                    <a:lnTo>
                      <a:pt x="4002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68">
                <a:extLst>
                  <a:ext uri="{FF2B5EF4-FFF2-40B4-BE49-F238E27FC236}">
                    <a16:creationId xmlns:a16="http://schemas.microsoft.com/office/drawing/2014/main" id="{7B2C7DEC-E76D-D4C1-B396-C06168610C98}"/>
                  </a:ext>
                </a:extLst>
              </p:cNvPr>
              <p:cNvSpPr/>
              <p:nvPr/>
            </p:nvSpPr>
            <p:spPr>
              <a:xfrm>
                <a:off x="2217735" y="924676"/>
                <a:ext cx="41583" cy="27722"/>
              </a:xfrm>
              <a:custGeom>
                <a:avLst/>
                <a:gdLst>
                  <a:gd name="connsiteX0" fmla="*/ 0 w 41583"/>
                  <a:gd name="connsiteY0" fmla="*/ 27722 h 27722"/>
                  <a:gd name="connsiteX1" fmla="*/ 41584 w 41583"/>
                  <a:gd name="connsiteY1" fmla="*/ 0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7722">
                    <a:moveTo>
                      <a:pt x="0" y="27722"/>
                    </a:moveTo>
                    <a:lnTo>
                      <a:pt x="41584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4" name="Freeform: Shape 69">
                <a:extLst>
                  <a:ext uri="{FF2B5EF4-FFF2-40B4-BE49-F238E27FC236}">
                    <a16:creationId xmlns:a16="http://schemas.microsoft.com/office/drawing/2014/main" id="{60CB8E1D-F244-A172-E275-D172E1D0D235}"/>
                  </a:ext>
                </a:extLst>
              </p:cNvPr>
              <p:cNvSpPr/>
              <p:nvPr/>
            </p:nvSpPr>
            <p:spPr>
              <a:xfrm>
                <a:off x="2176187" y="758377"/>
                <a:ext cx="166298" cy="184922"/>
              </a:xfrm>
              <a:custGeom>
                <a:avLst/>
                <a:gdLst>
                  <a:gd name="connsiteX0" fmla="*/ 166299 w 166298"/>
                  <a:gd name="connsiteY0" fmla="*/ 27722 h 184922"/>
                  <a:gd name="connsiteX1" fmla="*/ 124715 w 166298"/>
                  <a:gd name="connsiteY1" fmla="*/ 0 h 184922"/>
                  <a:gd name="connsiteX2" fmla="*/ 41548 w 166298"/>
                  <a:gd name="connsiteY2" fmla="*/ 48514 h 184922"/>
                  <a:gd name="connsiteX3" fmla="*/ 41548 w 166298"/>
                  <a:gd name="connsiteY3" fmla="*/ 103604 h 184922"/>
                  <a:gd name="connsiteX4" fmla="*/ 0 w 166298"/>
                  <a:gd name="connsiteY4" fmla="*/ 124715 h 184922"/>
                  <a:gd name="connsiteX5" fmla="*/ 0 w 166298"/>
                  <a:gd name="connsiteY5" fmla="*/ 168112 h 184922"/>
                  <a:gd name="connsiteX6" fmla="*/ 0 w 166298"/>
                  <a:gd name="connsiteY6" fmla="*/ 184923 h 184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298" h="184922">
                    <a:moveTo>
                      <a:pt x="166299" y="27722"/>
                    </a:moveTo>
                    <a:lnTo>
                      <a:pt x="124715" y="0"/>
                    </a:lnTo>
                    <a:lnTo>
                      <a:pt x="41548" y="48514"/>
                    </a:lnTo>
                    <a:lnTo>
                      <a:pt x="41548" y="103604"/>
                    </a:lnTo>
                    <a:lnTo>
                      <a:pt x="0" y="124715"/>
                    </a:lnTo>
                    <a:lnTo>
                      <a:pt x="0" y="168112"/>
                    </a:lnTo>
                    <a:lnTo>
                      <a:pt x="0" y="18492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70">
                <a:extLst>
                  <a:ext uri="{FF2B5EF4-FFF2-40B4-BE49-F238E27FC236}">
                    <a16:creationId xmlns:a16="http://schemas.microsoft.com/office/drawing/2014/main" id="{4749D449-0E96-2583-7242-2EE358A22321}"/>
                  </a:ext>
                </a:extLst>
              </p:cNvPr>
              <p:cNvSpPr/>
              <p:nvPr/>
            </p:nvSpPr>
            <p:spPr>
              <a:xfrm>
                <a:off x="2259318" y="924676"/>
                <a:ext cx="83167" cy="56617"/>
              </a:xfrm>
              <a:custGeom>
                <a:avLst/>
                <a:gdLst>
                  <a:gd name="connsiteX0" fmla="*/ 0 w 83167"/>
                  <a:gd name="connsiteY0" fmla="*/ 0 h 56617"/>
                  <a:gd name="connsiteX1" fmla="*/ 41584 w 83167"/>
                  <a:gd name="connsiteY1" fmla="*/ 27722 h 56617"/>
                  <a:gd name="connsiteX2" fmla="*/ 41584 w 83167"/>
                  <a:gd name="connsiteY2" fmla="*/ 56618 h 56617"/>
                  <a:gd name="connsiteX3" fmla="*/ 83167 w 83167"/>
                  <a:gd name="connsiteY3" fmla="*/ 34227 h 56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167" h="56617">
                    <a:moveTo>
                      <a:pt x="0" y="0"/>
                    </a:moveTo>
                    <a:lnTo>
                      <a:pt x="41584" y="27722"/>
                    </a:lnTo>
                    <a:lnTo>
                      <a:pt x="41584" y="56618"/>
                    </a:lnTo>
                    <a:lnTo>
                      <a:pt x="83167" y="3422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71">
                <a:extLst>
                  <a:ext uri="{FF2B5EF4-FFF2-40B4-BE49-F238E27FC236}">
                    <a16:creationId xmlns:a16="http://schemas.microsoft.com/office/drawing/2014/main" id="{2EAD9AE8-D94C-DD15-A55E-E05A4EC0C601}"/>
                  </a:ext>
                </a:extLst>
              </p:cNvPr>
              <p:cNvSpPr/>
              <p:nvPr/>
            </p:nvSpPr>
            <p:spPr>
              <a:xfrm>
                <a:off x="2467201" y="945468"/>
                <a:ext cx="15069" cy="7534"/>
              </a:xfrm>
              <a:custGeom>
                <a:avLst/>
                <a:gdLst>
                  <a:gd name="connsiteX0" fmla="*/ 0 w 15069"/>
                  <a:gd name="connsiteY0" fmla="*/ 0 h 7534"/>
                  <a:gd name="connsiteX1" fmla="*/ 15070 w 15069"/>
                  <a:gd name="connsiteY1" fmla="*/ 7535 h 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69" h="7534">
                    <a:moveTo>
                      <a:pt x="0" y="0"/>
                    </a:moveTo>
                    <a:lnTo>
                      <a:pt x="15070" y="7535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72">
                <a:extLst>
                  <a:ext uri="{FF2B5EF4-FFF2-40B4-BE49-F238E27FC236}">
                    <a16:creationId xmlns:a16="http://schemas.microsoft.com/office/drawing/2014/main" id="{90236A68-31A8-32D4-445A-0030117FD676}"/>
                  </a:ext>
                </a:extLst>
              </p:cNvPr>
              <p:cNvSpPr/>
              <p:nvPr/>
            </p:nvSpPr>
            <p:spPr>
              <a:xfrm>
                <a:off x="2439478" y="834614"/>
                <a:ext cx="27722" cy="3554"/>
              </a:xfrm>
              <a:custGeom>
                <a:avLst/>
                <a:gdLst>
                  <a:gd name="connsiteX0" fmla="*/ 27722 w 27722"/>
                  <a:gd name="connsiteY0" fmla="*/ 0 h 3554"/>
                  <a:gd name="connsiteX1" fmla="*/ 0 w 27722"/>
                  <a:gd name="connsiteY1" fmla="*/ 0 h 3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722" h="3554">
                    <a:moveTo>
                      <a:pt x="27722" y="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73">
                <a:extLst>
                  <a:ext uri="{FF2B5EF4-FFF2-40B4-BE49-F238E27FC236}">
                    <a16:creationId xmlns:a16="http://schemas.microsoft.com/office/drawing/2014/main" id="{59073E75-5CE3-2DD3-9314-1090FA9F16F0}"/>
                  </a:ext>
                </a:extLst>
              </p:cNvPr>
              <p:cNvSpPr/>
              <p:nvPr/>
            </p:nvSpPr>
            <p:spPr>
              <a:xfrm>
                <a:off x="2411792" y="82075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74">
                <a:extLst>
                  <a:ext uri="{FF2B5EF4-FFF2-40B4-BE49-F238E27FC236}">
                    <a16:creationId xmlns:a16="http://schemas.microsoft.com/office/drawing/2014/main" id="{77D1D01C-C237-B069-53C0-CC7C9A5B7BC8}"/>
                  </a:ext>
                </a:extLst>
              </p:cNvPr>
              <p:cNvSpPr/>
              <p:nvPr/>
            </p:nvSpPr>
            <p:spPr>
              <a:xfrm>
                <a:off x="2439478" y="924676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75">
                <a:extLst>
                  <a:ext uri="{FF2B5EF4-FFF2-40B4-BE49-F238E27FC236}">
                    <a16:creationId xmlns:a16="http://schemas.microsoft.com/office/drawing/2014/main" id="{656F151E-5062-8763-8AF5-24E844077556}"/>
                  </a:ext>
                </a:extLst>
              </p:cNvPr>
              <p:cNvSpPr/>
              <p:nvPr/>
            </p:nvSpPr>
            <p:spPr>
              <a:xfrm>
                <a:off x="2384069" y="89002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76">
                <a:extLst>
                  <a:ext uri="{FF2B5EF4-FFF2-40B4-BE49-F238E27FC236}">
                    <a16:creationId xmlns:a16="http://schemas.microsoft.com/office/drawing/2014/main" id="{1DE7FAEF-56BA-12AE-D70B-60D1B0DEAC90}"/>
                  </a:ext>
                </a:extLst>
              </p:cNvPr>
              <p:cNvSpPr/>
              <p:nvPr/>
            </p:nvSpPr>
            <p:spPr>
              <a:xfrm>
                <a:off x="2304136" y="903351"/>
                <a:ext cx="38349" cy="89315"/>
              </a:xfrm>
              <a:custGeom>
                <a:avLst/>
                <a:gdLst>
                  <a:gd name="connsiteX0" fmla="*/ 38349 w 38349"/>
                  <a:gd name="connsiteY0" fmla="*/ 89316 h 89315"/>
                  <a:gd name="connsiteX1" fmla="*/ 38349 w 38349"/>
                  <a:gd name="connsiteY1" fmla="*/ 23528 h 89315"/>
                  <a:gd name="connsiteX2" fmla="*/ 0 w 38349"/>
                  <a:gd name="connsiteY2" fmla="*/ 0 h 8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349" h="89315">
                    <a:moveTo>
                      <a:pt x="38349" y="89316"/>
                    </a:moveTo>
                    <a:lnTo>
                      <a:pt x="38349" y="23528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6" name="Graphic 1959">
              <a:extLst>
                <a:ext uri="{FF2B5EF4-FFF2-40B4-BE49-F238E27FC236}">
                  <a16:creationId xmlns:a16="http://schemas.microsoft.com/office/drawing/2014/main" id="{DAB72293-A5F4-237C-0755-B18C9095A15E}"/>
                </a:ext>
              </a:extLst>
            </p:cNvPr>
            <p:cNvGrpSpPr/>
            <p:nvPr/>
          </p:nvGrpSpPr>
          <p:grpSpPr>
            <a:xfrm>
              <a:off x="2106490" y="983533"/>
              <a:ext cx="471991" cy="352501"/>
              <a:chOff x="2106490" y="983533"/>
              <a:chExt cx="471991" cy="352501"/>
            </a:xfrm>
            <a:noFill/>
          </p:grpSpPr>
          <p:grpSp>
            <p:nvGrpSpPr>
              <p:cNvPr id="83" name="Graphic 1959">
                <a:extLst>
                  <a:ext uri="{FF2B5EF4-FFF2-40B4-BE49-F238E27FC236}">
                    <a16:creationId xmlns:a16="http://schemas.microsoft.com/office/drawing/2014/main" id="{84B93E29-ABD0-3BE3-162C-0BA1B251E69D}"/>
                  </a:ext>
                </a:extLst>
              </p:cNvPr>
              <p:cNvGrpSpPr/>
              <p:nvPr/>
            </p:nvGrpSpPr>
            <p:grpSpPr>
              <a:xfrm>
                <a:off x="2106490" y="1205881"/>
                <a:ext cx="471991" cy="130153"/>
                <a:chOff x="2106490" y="1205881"/>
                <a:chExt cx="471991" cy="130153"/>
              </a:xfrm>
              <a:noFill/>
            </p:grpSpPr>
            <p:sp>
              <p:nvSpPr>
                <p:cNvPr id="85" name="Freeform: Shape 59">
                  <a:extLst>
                    <a:ext uri="{FF2B5EF4-FFF2-40B4-BE49-F238E27FC236}">
                      <a16:creationId xmlns:a16="http://schemas.microsoft.com/office/drawing/2014/main" id="{9D112855-8100-2B8F-FE7C-169086AEE692}"/>
                    </a:ext>
                  </a:extLst>
                </p:cNvPr>
                <p:cNvSpPr/>
                <p:nvPr/>
              </p:nvSpPr>
              <p:spPr>
                <a:xfrm>
                  <a:off x="2578481" y="1205881"/>
                  <a:ext cx="3554" cy="43929"/>
                </a:xfrm>
                <a:custGeom>
                  <a:avLst/>
                  <a:gdLst>
                    <a:gd name="connsiteX0" fmla="*/ 0 w 3554"/>
                    <a:gd name="connsiteY0" fmla="*/ 43929 h 43929"/>
                    <a:gd name="connsiteX1" fmla="*/ 0 w 3554"/>
                    <a:gd name="connsiteY1" fmla="*/ 0 h 43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54" h="43929">
                      <a:moveTo>
                        <a:pt x="0" y="43929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" name="Freeform: Shape 60">
                  <a:extLst>
                    <a:ext uri="{FF2B5EF4-FFF2-40B4-BE49-F238E27FC236}">
                      <a16:creationId xmlns:a16="http://schemas.microsoft.com/office/drawing/2014/main" id="{AE726E63-5A40-8559-7EF8-48A85FAEBE7A}"/>
                    </a:ext>
                  </a:extLst>
                </p:cNvPr>
                <p:cNvSpPr/>
                <p:nvPr/>
              </p:nvSpPr>
              <p:spPr>
                <a:xfrm>
                  <a:off x="2362602" y="1267545"/>
                  <a:ext cx="215879" cy="68488"/>
                </a:xfrm>
                <a:custGeom>
                  <a:avLst/>
                  <a:gdLst>
                    <a:gd name="connsiteX0" fmla="*/ 0 w 215879"/>
                    <a:gd name="connsiteY0" fmla="*/ 68489 h 68488"/>
                    <a:gd name="connsiteX1" fmla="*/ 215879 w 215879"/>
                    <a:gd name="connsiteY1" fmla="*/ 27403 h 68488"/>
                    <a:gd name="connsiteX2" fmla="*/ 215879 w 215879"/>
                    <a:gd name="connsiteY2" fmla="*/ 0 h 68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68488">
                      <a:moveTo>
                        <a:pt x="0" y="68489"/>
                      </a:moveTo>
                      <a:lnTo>
                        <a:pt x="215879" y="27403"/>
                      </a:lnTo>
                      <a:lnTo>
                        <a:pt x="215879" y="0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62">
                  <a:extLst>
                    <a:ext uri="{FF2B5EF4-FFF2-40B4-BE49-F238E27FC236}">
                      <a16:creationId xmlns:a16="http://schemas.microsoft.com/office/drawing/2014/main" id="{79B64237-4B8F-194C-E7C4-6293876CF708}"/>
                    </a:ext>
                  </a:extLst>
                </p:cNvPr>
                <p:cNvSpPr/>
                <p:nvPr/>
              </p:nvSpPr>
              <p:spPr>
                <a:xfrm>
                  <a:off x="2106490" y="1236802"/>
                  <a:ext cx="215879" cy="99232"/>
                </a:xfrm>
                <a:custGeom>
                  <a:avLst/>
                  <a:gdLst>
                    <a:gd name="connsiteX0" fmla="*/ 0 w 215879"/>
                    <a:gd name="connsiteY0" fmla="*/ 0 h 99232"/>
                    <a:gd name="connsiteX1" fmla="*/ 0 w 215879"/>
                    <a:gd name="connsiteY1" fmla="*/ 58146 h 99232"/>
                    <a:gd name="connsiteX2" fmla="*/ 215879 w 215879"/>
                    <a:gd name="connsiteY2" fmla="*/ 99232 h 99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99232">
                      <a:moveTo>
                        <a:pt x="0" y="0"/>
                      </a:moveTo>
                      <a:lnTo>
                        <a:pt x="0" y="58146"/>
                      </a:lnTo>
                      <a:lnTo>
                        <a:pt x="215879" y="99232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4" name="Freeform: Shape 58">
                <a:extLst>
                  <a:ext uri="{FF2B5EF4-FFF2-40B4-BE49-F238E27FC236}">
                    <a16:creationId xmlns:a16="http://schemas.microsoft.com/office/drawing/2014/main" id="{F8F154B0-E44B-1683-8F39-D8C1C0B0FF3C}"/>
                  </a:ext>
                </a:extLst>
              </p:cNvPr>
              <p:cNvSpPr/>
              <p:nvPr/>
            </p:nvSpPr>
            <p:spPr>
              <a:xfrm>
                <a:off x="2106490" y="983533"/>
                <a:ext cx="471991" cy="352501"/>
              </a:xfrm>
              <a:custGeom>
                <a:avLst/>
                <a:gdLst>
                  <a:gd name="connsiteX0" fmla="*/ 471992 w 471991"/>
                  <a:gd name="connsiteY0" fmla="*/ 201485 h 352501"/>
                  <a:gd name="connsiteX1" fmla="*/ 471992 w 471991"/>
                  <a:gd name="connsiteY1" fmla="*/ 0 h 352501"/>
                  <a:gd name="connsiteX2" fmla="*/ 256112 w 471991"/>
                  <a:gd name="connsiteY2" fmla="*/ 26692 h 352501"/>
                  <a:gd name="connsiteX3" fmla="*/ 256112 w 471991"/>
                  <a:gd name="connsiteY3" fmla="*/ 352501 h 352501"/>
                  <a:gd name="connsiteX4" fmla="*/ 215879 w 471991"/>
                  <a:gd name="connsiteY4" fmla="*/ 352501 h 352501"/>
                  <a:gd name="connsiteX5" fmla="*/ 215879 w 471991"/>
                  <a:gd name="connsiteY5" fmla="*/ 26656 h 352501"/>
                  <a:gd name="connsiteX6" fmla="*/ 0 w 471991"/>
                  <a:gd name="connsiteY6" fmla="*/ 0 h 352501"/>
                  <a:gd name="connsiteX7" fmla="*/ 0 w 471991"/>
                  <a:gd name="connsiteY7" fmla="*/ 149914 h 35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1991" h="352501">
                    <a:moveTo>
                      <a:pt x="471992" y="201485"/>
                    </a:moveTo>
                    <a:lnTo>
                      <a:pt x="471992" y="0"/>
                    </a:lnTo>
                    <a:lnTo>
                      <a:pt x="256112" y="26692"/>
                    </a:lnTo>
                    <a:lnTo>
                      <a:pt x="256112" y="352501"/>
                    </a:lnTo>
                    <a:lnTo>
                      <a:pt x="215879" y="352501"/>
                    </a:lnTo>
                    <a:lnTo>
                      <a:pt x="215879" y="26656"/>
                    </a:lnTo>
                    <a:lnTo>
                      <a:pt x="0" y="0"/>
                    </a:lnTo>
                    <a:lnTo>
                      <a:pt x="0" y="14991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7" name="Freeform: Shape 51">
              <a:extLst>
                <a:ext uri="{FF2B5EF4-FFF2-40B4-BE49-F238E27FC236}">
                  <a16:creationId xmlns:a16="http://schemas.microsoft.com/office/drawing/2014/main" id="{DA3C1988-DDC0-BE5E-9D5D-641EF57FCBD3}"/>
                </a:ext>
              </a:extLst>
            </p:cNvPr>
            <p:cNvSpPr/>
            <p:nvPr/>
          </p:nvSpPr>
          <p:spPr>
            <a:xfrm>
              <a:off x="2323506" y="1302198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6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6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52">
              <a:extLst>
                <a:ext uri="{FF2B5EF4-FFF2-40B4-BE49-F238E27FC236}">
                  <a16:creationId xmlns:a16="http://schemas.microsoft.com/office/drawing/2014/main" id="{C07D2AB5-1A28-E05F-C34D-3B18F1955957}"/>
                </a:ext>
              </a:extLst>
            </p:cNvPr>
            <p:cNvSpPr/>
            <p:nvPr/>
          </p:nvSpPr>
          <p:spPr>
            <a:xfrm>
              <a:off x="2323506" y="1044771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5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5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53">
              <a:extLst>
                <a:ext uri="{FF2B5EF4-FFF2-40B4-BE49-F238E27FC236}">
                  <a16:creationId xmlns:a16="http://schemas.microsoft.com/office/drawing/2014/main" id="{5C189C91-C198-69AE-E18A-E6469DCA2143}"/>
                </a:ext>
              </a:extLst>
            </p:cNvPr>
            <p:cNvSpPr/>
            <p:nvPr/>
          </p:nvSpPr>
          <p:spPr>
            <a:xfrm>
              <a:off x="2322405" y="1010189"/>
              <a:ext cx="40197" cy="3554"/>
            </a:xfrm>
            <a:custGeom>
              <a:avLst/>
              <a:gdLst>
                <a:gd name="connsiteX0" fmla="*/ 40198 w 40197"/>
                <a:gd name="connsiteY0" fmla="*/ 0 h 3554"/>
                <a:gd name="connsiteX1" fmla="*/ 0 w 40197"/>
                <a:gd name="connsiteY1" fmla="*/ 0 h 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97" h="3554">
                  <a:moveTo>
                    <a:pt x="40198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54">
              <a:extLst>
                <a:ext uri="{FF2B5EF4-FFF2-40B4-BE49-F238E27FC236}">
                  <a16:creationId xmlns:a16="http://schemas.microsoft.com/office/drawing/2014/main" id="{8C4BE257-FD26-C06E-C3C6-C1E8AF9090F2}"/>
                </a:ext>
              </a:extLst>
            </p:cNvPr>
            <p:cNvSpPr/>
            <p:nvPr/>
          </p:nvSpPr>
          <p:spPr>
            <a:xfrm>
              <a:off x="2106490" y="1148659"/>
              <a:ext cx="3554" cy="66107"/>
            </a:xfrm>
            <a:custGeom>
              <a:avLst/>
              <a:gdLst>
                <a:gd name="connsiteX0" fmla="*/ 0 w 3554"/>
                <a:gd name="connsiteY0" fmla="*/ 0 h 66107"/>
                <a:gd name="connsiteX1" fmla="*/ 0 w 3554"/>
                <a:gd name="connsiteY1" fmla="*/ 66107 h 6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4" h="66107">
                  <a:moveTo>
                    <a:pt x="0" y="0"/>
                  </a:moveTo>
                  <a:lnTo>
                    <a:pt x="0" y="66107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55">
              <a:extLst>
                <a:ext uri="{FF2B5EF4-FFF2-40B4-BE49-F238E27FC236}">
                  <a16:creationId xmlns:a16="http://schemas.microsoft.com/office/drawing/2014/main" id="{A7C0A5A6-7A50-5C9B-655D-0ADE25784640}"/>
                </a:ext>
              </a:extLst>
            </p:cNvPr>
            <p:cNvSpPr/>
            <p:nvPr/>
          </p:nvSpPr>
          <p:spPr>
            <a:xfrm>
              <a:off x="2147860" y="952398"/>
              <a:ext cx="194625" cy="57790"/>
            </a:xfrm>
            <a:custGeom>
              <a:avLst/>
              <a:gdLst>
                <a:gd name="connsiteX0" fmla="*/ 0 w 194625"/>
                <a:gd name="connsiteY0" fmla="*/ 36252 h 57790"/>
                <a:gd name="connsiteX1" fmla="*/ 0 w 194625"/>
                <a:gd name="connsiteY1" fmla="*/ 0 h 57790"/>
                <a:gd name="connsiteX2" fmla="*/ 194626 w 194625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625" h="57790">
                  <a:moveTo>
                    <a:pt x="0" y="36252"/>
                  </a:moveTo>
                  <a:lnTo>
                    <a:pt x="0" y="0"/>
                  </a:lnTo>
                  <a:lnTo>
                    <a:pt x="194626" y="5779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56">
              <a:extLst>
                <a:ext uri="{FF2B5EF4-FFF2-40B4-BE49-F238E27FC236}">
                  <a16:creationId xmlns:a16="http://schemas.microsoft.com/office/drawing/2014/main" id="{4F70229D-F34C-E660-5F38-5A881354ECD7}"/>
                </a:ext>
              </a:extLst>
            </p:cNvPr>
            <p:cNvSpPr/>
            <p:nvPr/>
          </p:nvSpPr>
          <p:spPr>
            <a:xfrm>
              <a:off x="2347995" y="952398"/>
              <a:ext cx="194589" cy="57790"/>
            </a:xfrm>
            <a:custGeom>
              <a:avLst/>
              <a:gdLst>
                <a:gd name="connsiteX0" fmla="*/ 194590 w 194589"/>
                <a:gd name="connsiteY0" fmla="*/ 36252 h 57790"/>
                <a:gd name="connsiteX1" fmla="*/ 194590 w 194589"/>
                <a:gd name="connsiteY1" fmla="*/ 0 h 57790"/>
                <a:gd name="connsiteX2" fmla="*/ 0 w 194589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589" h="57790">
                  <a:moveTo>
                    <a:pt x="194590" y="36252"/>
                  </a:moveTo>
                  <a:lnTo>
                    <a:pt x="194590" y="0"/>
                  </a:lnTo>
                  <a:lnTo>
                    <a:pt x="0" y="5779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Group 168">
            <a:extLst>
              <a:ext uri="{FF2B5EF4-FFF2-40B4-BE49-F238E27FC236}">
                <a16:creationId xmlns:a16="http://schemas.microsoft.com/office/drawing/2014/main" id="{578B05CF-D884-530C-6987-99F4E868A6EA}"/>
              </a:ext>
            </a:extLst>
          </p:cNvPr>
          <p:cNvGrpSpPr/>
          <p:nvPr/>
        </p:nvGrpSpPr>
        <p:grpSpPr>
          <a:xfrm>
            <a:off x="5671962" y="3257006"/>
            <a:ext cx="971901" cy="826201"/>
            <a:chOff x="4898440" y="859854"/>
            <a:chExt cx="758718" cy="438608"/>
          </a:xfrm>
        </p:grpSpPr>
        <p:sp>
          <p:nvSpPr>
            <p:cNvPr id="103" name="Freeform: Shape 78">
              <a:extLst>
                <a:ext uri="{FF2B5EF4-FFF2-40B4-BE49-F238E27FC236}">
                  <a16:creationId xmlns:a16="http://schemas.microsoft.com/office/drawing/2014/main" id="{842F0C30-17B0-51B1-02E1-EC96745C6506}"/>
                </a:ext>
              </a:extLst>
            </p:cNvPr>
            <p:cNvSpPr/>
            <p:nvPr/>
          </p:nvSpPr>
          <p:spPr>
            <a:xfrm>
              <a:off x="4898440" y="859854"/>
              <a:ext cx="599442" cy="190785"/>
            </a:xfrm>
            <a:custGeom>
              <a:avLst/>
              <a:gdLst>
                <a:gd name="connsiteX0" fmla="*/ 322343 w 599442"/>
                <a:gd name="connsiteY0" fmla="*/ 190785 h 190785"/>
                <a:gd name="connsiteX1" fmla="*/ 0 w 599442"/>
                <a:gd name="connsiteY1" fmla="*/ 190785 h 190785"/>
                <a:gd name="connsiteX2" fmla="*/ 0 w 599442"/>
                <a:gd name="connsiteY2" fmla="*/ 0 h 190785"/>
                <a:gd name="connsiteX3" fmla="*/ 599443 w 599442"/>
                <a:gd name="connsiteY3" fmla="*/ 0 h 190785"/>
                <a:gd name="connsiteX4" fmla="*/ 599443 w 599442"/>
                <a:gd name="connsiteY4" fmla="*/ 88463 h 19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442" h="190785">
                  <a:moveTo>
                    <a:pt x="322343" y="190785"/>
                  </a:moveTo>
                  <a:lnTo>
                    <a:pt x="0" y="190785"/>
                  </a:lnTo>
                  <a:lnTo>
                    <a:pt x="0" y="0"/>
                  </a:lnTo>
                  <a:lnTo>
                    <a:pt x="599443" y="0"/>
                  </a:lnTo>
                  <a:lnTo>
                    <a:pt x="599443" y="8846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79">
              <a:extLst>
                <a:ext uri="{FF2B5EF4-FFF2-40B4-BE49-F238E27FC236}">
                  <a16:creationId xmlns:a16="http://schemas.microsoft.com/office/drawing/2014/main" id="{5786B68A-3F59-7020-886D-DB75A320A94E}"/>
                </a:ext>
              </a:extLst>
            </p:cNvPr>
            <p:cNvSpPr/>
            <p:nvPr/>
          </p:nvSpPr>
          <p:spPr>
            <a:xfrm>
              <a:off x="5251239" y="980459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80">
              <a:extLst>
                <a:ext uri="{FF2B5EF4-FFF2-40B4-BE49-F238E27FC236}">
                  <a16:creationId xmlns:a16="http://schemas.microsoft.com/office/drawing/2014/main" id="{45E56789-3CED-D9F4-E3AE-A0FAD2DA4FAC}"/>
                </a:ext>
              </a:extLst>
            </p:cNvPr>
            <p:cNvSpPr/>
            <p:nvPr/>
          </p:nvSpPr>
          <p:spPr>
            <a:xfrm>
              <a:off x="5249385" y="1158101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81">
              <a:extLst>
                <a:ext uri="{FF2B5EF4-FFF2-40B4-BE49-F238E27FC236}">
                  <a16:creationId xmlns:a16="http://schemas.microsoft.com/office/drawing/2014/main" id="{5B223F9C-D142-9A8D-3FDD-5EC6E3B79468}"/>
                </a:ext>
              </a:extLst>
            </p:cNvPr>
            <p:cNvSpPr/>
            <p:nvPr/>
          </p:nvSpPr>
          <p:spPr>
            <a:xfrm>
              <a:off x="5293575" y="1017739"/>
              <a:ext cx="63609" cy="65799"/>
            </a:xfrm>
            <a:custGeom>
              <a:avLst/>
              <a:gdLst>
                <a:gd name="connsiteX0" fmla="*/ 0 w 63609"/>
                <a:gd name="connsiteY0" fmla="*/ 0 h 65799"/>
                <a:gd name="connsiteX1" fmla="*/ 0 w 63609"/>
                <a:gd name="connsiteY1" fmla="*/ 65800 h 65799"/>
                <a:gd name="connsiteX2" fmla="*/ 63609 w 63609"/>
                <a:gd name="connsiteY2" fmla="*/ 32900 h 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09" h="65799">
                  <a:moveTo>
                    <a:pt x="0" y="0"/>
                  </a:moveTo>
                  <a:lnTo>
                    <a:pt x="0" y="65800"/>
                  </a:lnTo>
                  <a:lnTo>
                    <a:pt x="63609" y="32900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82">
              <a:extLst>
                <a:ext uri="{FF2B5EF4-FFF2-40B4-BE49-F238E27FC236}">
                  <a16:creationId xmlns:a16="http://schemas.microsoft.com/office/drawing/2014/main" id="{650A70CC-314A-B881-3D03-65F2FC9525D2}"/>
                </a:ext>
              </a:extLst>
            </p:cNvPr>
            <p:cNvSpPr/>
            <p:nvPr/>
          </p:nvSpPr>
          <p:spPr>
            <a:xfrm>
              <a:off x="4953034" y="895702"/>
              <a:ext cx="26033" cy="119130"/>
            </a:xfrm>
            <a:custGeom>
              <a:avLst/>
              <a:gdLst>
                <a:gd name="connsiteX0" fmla="*/ 26033 w 26033"/>
                <a:gd name="connsiteY0" fmla="*/ 119130 h 119130"/>
                <a:gd name="connsiteX1" fmla="*/ 0 w 26033"/>
                <a:gd name="connsiteY1" fmla="*/ 59481 h 119130"/>
                <a:gd name="connsiteX2" fmla="*/ 25865 w 26033"/>
                <a:gd name="connsiteY2" fmla="*/ 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26033" y="119130"/>
                  </a:moveTo>
                  <a:cubicBezTo>
                    <a:pt x="10026" y="104260"/>
                    <a:pt x="0" y="83029"/>
                    <a:pt x="0" y="59481"/>
                  </a:cubicBezTo>
                  <a:cubicBezTo>
                    <a:pt x="0" y="35975"/>
                    <a:pt x="9942" y="14828"/>
                    <a:pt x="25865" y="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83">
              <a:extLst>
                <a:ext uri="{FF2B5EF4-FFF2-40B4-BE49-F238E27FC236}">
                  <a16:creationId xmlns:a16="http://schemas.microsoft.com/office/drawing/2014/main" id="{C09EA844-DEAC-7E7C-D59C-F716CAE7BFC9}"/>
                </a:ext>
              </a:extLst>
            </p:cNvPr>
            <p:cNvSpPr/>
            <p:nvPr/>
          </p:nvSpPr>
          <p:spPr>
            <a:xfrm>
              <a:off x="5131856" y="895702"/>
              <a:ext cx="26033" cy="119130"/>
            </a:xfrm>
            <a:custGeom>
              <a:avLst/>
              <a:gdLst>
                <a:gd name="connsiteX0" fmla="*/ 0 w 26033"/>
                <a:gd name="connsiteY0" fmla="*/ 0 h 119130"/>
                <a:gd name="connsiteX1" fmla="*/ 26033 w 26033"/>
                <a:gd name="connsiteY1" fmla="*/ 59649 h 119130"/>
                <a:gd name="connsiteX2" fmla="*/ 169 w 26033"/>
                <a:gd name="connsiteY2" fmla="*/ 11913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0" y="0"/>
                  </a:moveTo>
                  <a:cubicBezTo>
                    <a:pt x="16008" y="14870"/>
                    <a:pt x="26033" y="36101"/>
                    <a:pt x="26033" y="59649"/>
                  </a:cubicBezTo>
                  <a:cubicBezTo>
                    <a:pt x="26033" y="83155"/>
                    <a:pt x="16092" y="104302"/>
                    <a:pt x="169" y="11913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84">
              <a:extLst>
                <a:ext uri="{FF2B5EF4-FFF2-40B4-BE49-F238E27FC236}">
                  <a16:creationId xmlns:a16="http://schemas.microsoft.com/office/drawing/2014/main" id="{9735D0AC-5147-BC96-981B-F9041AE15552}"/>
                </a:ext>
              </a:extLst>
            </p:cNvPr>
            <p:cNvSpPr/>
            <p:nvPr/>
          </p:nvSpPr>
          <p:spPr>
            <a:xfrm>
              <a:off x="5042087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85">
              <a:extLst>
                <a:ext uri="{FF2B5EF4-FFF2-40B4-BE49-F238E27FC236}">
                  <a16:creationId xmlns:a16="http://schemas.microsoft.com/office/drawing/2014/main" id="{503D62D3-6834-15CF-0BB9-A1C65886EE80}"/>
                </a:ext>
              </a:extLst>
            </p:cNvPr>
            <p:cNvSpPr/>
            <p:nvPr/>
          </p:nvSpPr>
          <p:spPr>
            <a:xfrm>
              <a:off x="5002026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86">
              <a:extLst>
                <a:ext uri="{FF2B5EF4-FFF2-40B4-BE49-F238E27FC236}">
                  <a16:creationId xmlns:a16="http://schemas.microsoft.com/office/drawing/2014/main" id="{9B3689D3-4918-A969-7FD8-0A11DE4EE204}"/>
                </a:ext>
              </a:extLst>
            </p:cNvPr>
            <p:cNvSpPr/>
            <p:nvPr/>
          </p:nvSpPr>
          <p:spPr>
            <a:xfrm>
              <a:off x="5082401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2" name="Graphic 2034">
              <a:extLst>
                <a:ext uri="{FF2B5EF4-FFF2-40B4-BE49-F238E27FC236}">
                  <a16:creationId xmlns:a16="http://schemas.microsoft.com/office/drawing/2014/main" id="{9384E792-1C04-7071-9FAA-F76EE4B4344C}"/>
                </a:ext>
              </a:extLst>
            </p:cNvPr>
            <p:cNvGrpSpPr/>
            <p:nvPr/>
          </p:nvGrpSpPr>
          <p:grpSpPr>
            <a:xfrm>
              <a:off x="5282875" y="1228282"/>
              <a:ext cx="99626" cy="44568"/>
              <a:chOff x="5282875" y="1228282"/>
              <a:chExt cx="99626" cy="44568"/>
            </a:xfrm>
          </p:grpSpPr>
          <p:sp>
            <p:nvSpPr>
              <p:cNvPr id="117" name="Freeform: Shape 92">
                <a:extLst>
                  <a:ext uri="{FF2B5EF4-FFF2-40B4-BE49-F238E27FC236}">
                    <a16:creationId xmlns:a16="http://schemas.microsoft.com/office/drawing/2014/main" id="{BBF09D87-BFD4-963C-09BE-B4423A18C198}"/>
                  </a:ext>
                </a:extLst>
              </p:cNvPr>
              <p:cNvSpPr/>
              <p:nvPr/>
            </p:nvSpPr>
            <p:spPr>
              <a:xfrm>
                <a:off x="5282875" y="1237844"/>
                <a:ext cx="86061" cy="35006"/>
              </a:xfrm>
              <a:custGeom>
                <a:avLst/>
                <a:gdLst>
                  <a:gd name="connsiteX0" fmla="*/ 0 w 86061"/>
                  <a:gd name="connsiteY0" fmla="*/ 3876 h 35006"/>
                  <a:gd name="connsiteX1" fmla="*/ 42504 w 86061"/>
                  <a:gd name="connsiteY1" fmla="*/ 35006 h 35006"/>
                  <a:gd name="connsiteX2" fmla="*/ 86062 w 86061"/>
                  <a:gd name="connsiteY2" fmla="*/ 0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061" h="35006">
                    <a:moveTo>
                      <a:pt x="0" y="3876"/>
                    </a:moveTo>
                    <a:cubicBezTo>
                      <a:pt x="5729" y="21905"/>
                      <a:pt x="22579" y="35006"/>
                      <a:pt x="42504" y="35006"/>
                    </a:cubicBezTo>
                    <a:cubicBezTo>
                      <a:pt x="63820" y="35006"/>
                      <a:pt x="81681" y="20010"/>
                      <a:pt x="86062" y="0"/>
                    </a:cubicBezTo>
                  </a:path>
                </a:pathLst>
              </a:custGeom>
              <a:no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93">
                <a:extLst>
                  <a:ext uri="{FF2B5EF4-FFF2-40B4-BE49-F238E27FC236}">
                    <a16:creationId xmlns:a16="http://schemas.microsoft.com/office/drawing/2014/main" id="{B2D7AAAA-144B-8CC2-DC60-1F907A03CA2E}"/>
                  </a:ext>
                </a:extLst>
              </p:cNvPr>
              <p:cNvSpPr/>
              <p:nvPr/>
            </p:nvSpPr>
            <p:spPr>
              <a:xfrm>
                <a:off x="5352719" y="1228282"/>
                <a:ext cx="29782" cy="27886"/>
              </a:xfrm>
              <a:custGeom>
                <a:avLst/>
                <a:gdLst>
                  <a:gd name="connsiteX0" fmla="*/ 28350 w 29782"/>
                  <a:gd name="connsiteY0" fmla="*/ 27887 h 27886"/>
                  <a:gd name="connsiteX1" fmla="*/ 15839 w 29782"/>
                  <a:gd name="connsiteY1" fmla="*/ 12006 h 27886"/>
                  <a:gd name="connsiteX2" fmla="*/ 0 w 29782"/>
                  <a:gd name="connsiteY2" fmla="*/ 24559 h 27886"/>
                  <a:gd name="connsiteX3" fmla="*/ 1390 w 29782"/>
                  <a:gd name="connsiteY3" fmla="*/ 12511 h 27886"/>
                  <a:gd name="connsiteX4" fmla="*/ 17271 w 29782"/>
                  <a:gd name="connsiteY4" fmla="*/ 0 h 27886"/>
                  <a:gd name="connsiteX5" fmla="*/ 29783 w 29782"/>
                  <a:gd name="connsiteY5" fmla="*/ 15839 h 2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886">
                    <a:moveTo>
                      <a:pt x="28350" y="27887"/>
                    </a:moveTo>
                    <a:lnTo>
                      <a:pt x="15839" y="12006"/>
                    </a:lnTo>
                    <a:lnTo>
                      <a:pt x="0" y="24559"/>
                    </a:lnTo>
                    <a:lnTo>
                      <a:pt x="1390" y="12511"/>
                    </a:lnTo>
                    <a:lnTo>
                      <a:pt x="17271" y="0"/>
                    </a:lnTo>
                    <a:lnTo>
                      <a:pt x="29783" y="15839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Graphic 2034">
              <a:extLst>
                <a:ext uri="{FF2B5EF4-FFF2-40B4-BE49-F238E27FC236}">
                  <a16:creationId xmlns:a16="http://schemas.microsoft.com/office/drawing/2014/main" id="{5279358F-6183-0FB5-AA3E-20EA5E01D1B6}"/>
                </a:ext>
              </a:extLst>
            </p:cNvPr>
            <p:cNvGrpSpPr/>
            <p:nvPr/>
          </p:nvGrpSpPr>
          <p:grpSpPr>
            <a:xfrm>
              <a:off x="5268300" y="1183671"/>
              <a:ext cx="100384" cy="44610"/>
              <a:chOff x="5268300" y="1183671"/>
              <a:chExt cx="100384" cy="44610"/>
            </a:xfrm>
          </p:grpSpPr>
          <p:sp>
            <p:nvSpPr>
              <p:cNvPr id="115" name="Freeform: Shape 90">
                <a:extLst>
                  <a:ext uri="{FF2B5EF4-FFF2-40B4-BE49-F238E27FC236}">
                    <a16:creationId xmlns:a16="http://schemas.microsoft.com/office/drawing/2014/main" id="{0F7BB734-1CC3-EEC8-33EE-5DB155AA7733}"/>
                  </a:ext>
                </a:extLst>
              </p:cNvPr>
              <p:cNvSpPr/>
              <p:nvPr/>
            </p:nvSpPr>
            <p:spPr>
              <a:xfrm>
                <a:off x="5281822" y="1183671"/>
                <a:ext cx="86862" cy="35006"/>
              </a:xfrm>
              <a:custGeom>
                <a:avLst/>
                <a:gdLst>
                  <a:gd name="connsiteX0" fmla="*/ 86862 w 86862"/>
                  <a:gd name="connsiteY0" fmla="*/ 33953 h 35006"/>
                  <a:gd name="connsiteX1" fmla="*/ 43558 w 86862"/>
                  <a:gd name="connsiteY1" fmla="*/ 0 h 35006"/>
                  <a:gd name="connsiteX2" fmla="*/ 0 w 86862"/>
                  <a:gd name="connsiteY2" fmla="*/ 35006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862" h="35006">
                    <a:moveTo>
                      <a:pt x="86862" y="33953"/>
                    </a:moveTo>
                    <a:cubicBezTo>
                      <a:pt x="82102" y="14491"/>
                      <a:pt x="64494" y="0"/>
                      <a:pt x="43558" y="0"/>
                    </a:cubicBezTo>
                    <a:cubicBezTo>
                      <a:pt x="22242" y="0"/>
                      <a:pt x="4381" y="14997"/>
                      <a:pt x="0" y="35006"/>
                    </a:cubicBezTo>
                  </a:path>
                </a:pathLst>
              </a:custGeom>
              <a:no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91">
                <a:extLst>
                  <a:ext uri="{FF2B5EF4-FFF2-40B4-BE49-F238E27FC236}">
                    <a16:creationId xmlns:a16="http://schemas.microsoft.com/office/drawing/2014/main" id="{58940982-FCBD-B8C2-59A9-125E402019D8}"/>
                  </a:ext>
                </a:extLst>
              </p:cNvPr>
              <p:cNvSpPr/>
              <p:nvPr/>
            </p:nvSpPr>
            <p:spPr>
              <a:xfrm>
                <a:off x="5268300" y="1200353"/>
                <a:ext cx="29782" cy="27929"/>
              </a:xfrm>
              <a:custGeom>
                <a:avLst/>
                <a:gdLst>
                  <a:gd name="connsiteX0" fmla="*/ 1390 w 29782"/>
                  <a:gd name="connsiteY0" fmla="*/ 0 h 27929"/>
                  <a:gd name="connsiteX1" fmla="*/ 13901 w 29782"/>
                  <a:gd name="connsiteY1" fmla="*/ 15881 h 27929"/>
                  <a:gd name="connsiteX2" fmla="*/ 29783 w 29782"/>
                  <a:gd name="connsiteY2" fmla="*/ 3370 h 27929"/>
                  <a:gd name="connsiteX3" fmla="*/ 28350 w 29782"/>
                  <a:gd name="connsiteY3" fmla="*/ 15418 h 27929"/>
                  <a:gd name="connsiteX4" fmla="*/ 12511 w 29782"/>
                  <a:gd name="connsiteY4" fmla="*/ 27929 h 27929"/>
                  <a:gd name="connsiteX5" fmla="*/ 0 w 29782"/>
                  <a:gd name="connsiteY5" fmla="*/ 12048 h 2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929">
                    <a:moveTo>
                      <a:pt x="1390" y="0"/>
                    </a:moveTo>
                    <a:lnTo>
                      <a:pt x="13901" y="15881"/>
                    </a:lnTo>
                    <a:lnTo>
                      <a:pt x="29783" y="3370"/>
                    </a:lnTo>
                    <a:lnTo>
                      <a:pt x="28350" y="15418"/>
                    </a:lnTo>
                    <a:lnTo>
                      <a:pt x="12511" y="27929"/>
                    </a:lnTo>
                    <a:lnTo>
                      <a:pt x="0" y="12048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114" name="Connector: Elbow 89">
              <a:extLst>
                <a:ext uri="{FF2B5EF4-FFF2-40B4-BE49-F238E27FC236}">
                  <a16:creationId xmlns:a16="http://schemas.microsoft.com/office/drawing/2014/main" id="{B4092FD1-EFA7-83FC-1CBB-48C1684CCB09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84" y="1088776"/>
              <a:ext cx="217297" cy="143688"/>
            </a:xfrm>
            <a:prstGeom prst="bentConnector3">
              <a:avLst>
                <a:gd name="adj1" fmla="val 2659"/>
              </a:avLst>
            </a:prstGeom>
            <a:ln w="12700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85">
            <a:extLst>
              <a:ext uri="{FF2B5EF4-FFF2-40B4-BE49-F238E27FC236}">
                <a16:creationId xmlns:a16="http://schemas.microsoft.com/office/drawing/2014/main" id="{BA96EDA7-1C52-264F-108D-F3130F45533A}"/>
              </a:ext>
            </a:extLst>
          </p:cNvPr>
          <p:cNvGrpSpPr/>
          <p:nvPr/>
        </p:nvGrpSpPr>
        <p:grpSpPr>
          <a:xfrm>
            <a:off x="5659335" y="4866213"/>
            <a:ext cx="971901" cy="826201"/>
            <a:chOff x="4898440" y="859854"/>
            <a:chExt cx="758718" cy="438608"/>
          </a:xfrm>
          <a:noFill/>
        </p:grpSpPr>
        <p:sp>
          <p:nvSpPr>
            <p:cNvPr id="120" name="Freeform: Shape 78">
              <a:extLst>
                <a:ext uri="{FF2B5EF4-FFF2-40B4-BE49-F238E27FC236}">
                  <a16:creationId xmlns:a16="http://schemas.microsoft.com/office/drawing/2014/main" id="{C77B83B0-A7DC-B902-5500-9D4898A9AF70}"/>
                </a:ext>
              </a:extLst>
            </p:cNvPr>
            <p:cNvSpPr/>
            <p:nvPr/>
          </p:nvSpPr>
          <p:spPr>
            <a:xfrm>
              <a:off x="4898440" y="859854"/>
              <a:ext cx="599442" cy="190785"/>
            </a:xfrm>
            <a:custGeom>
              <a:avLst/>
              <a:gdLst>
                <a:gd name="connsiteX0" fmla="*/ 322343 w 599442"/>
                <a:gd name="connsiteY0" fmla="*/ 190785 h 190785"/>
                <a:gd name="connsiteX1" fmla="*/ 0 w 599442"/>
                <a:gd name="connsiteY1" fmla="*/ 190785 h 190785"/>
                <a:gd name="connsiteX2" fmla="*/ 0 w 599442"/>
                <a:gd name="connsiteY2" fmla="*/ 0 h 190785"/>
                <a:gd name="connsiteX3" fmla="*/ 599443 w 599442"/>
                <a:gd name="connsiteY3" fmla="*/ 0 h 190785"/>
                <a:gd name="connsiteX4" fmla="*/ 599443 w 599442"/>
                <a:gd name="connsiteY4" fmla="*/ 88463 h 19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442" h="190785">
                  <a:moveTo>
                    <a:pt x="322343" y="190785"/>
                  </a:moveTo>
                  <a:lnTo>
                    <a:pt x="0" y="190785"/>
                  </a:lnTo>
                  <a:lnTo>
                    <a:pt x="0" y="0"/>
                  </a:lnTo>
                  <a:lnTo>
                    <a:pt x="599443" y="0"/>
                  </a:lnTo>
                  <a:lnTo>
                    <a:pt x="599443" y="88463"/>
                  </a:ln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79">
              <a:extLst>
                <a:ext uri="{FF2B5EF4-FFF2-40B4-BE49-F238E27FC236}">
                  <a16:creationId xmlns:a16="http://schemas.microsoft.com/office/drawing/2014/main" id="{65DE7460-AE20-5AE6-1D2E-EE5941994944}"/>
                </a:ext>
              </a:extLst>
            </p:cNvPr>
            <p:cNvSpPr/>
            <p:nvPr/>
          </p:nvSpPr>
          <p:spPr>
            <a:xfrm>
              <a:off x="5251239" y="980459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80">
              <a:extLst>
                <a:ext uri="{FF2B5EF4-FFF2-40B4-BE49-F238E27FC236}">
                  <a16:creationId xmlns:a16="http://schemas.microsoft.com/office/drawing/2014/main" id="{AAF93F1E-3B34-DC74-7449-0D467E378B0F}"/>
                </a:ext>
              </a:extLst>
            </p:cNvPr>
            <p:cNvSpPr/>
            <p:nvPr/>
          </p:nvSpPr>
          <p:spPr>
            <a:xfrm>
              <a:off x="5249385" y="1158101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81">
              <a:extLst>
                <a:ext uri="{FF2B5EF4-FFF2-40B4-BE49-F238E27FC236}">
                  <a16:creationId xmlns:a16="http://schemas.microsoft.com/office/drawing/2014/main" id="{AE69283D-263B-1889-392D-0D0F45D1E39D}"/>
                </a:ext>
              </a:extLst>
            </p:cNvPr>
            <p:cNvSpPr/>
            <p:nvPr/>
          </p:nvSpPr>
          <p:spPr>
            <a:xfrm>
              <a:off x="5293575" y="1017739"/>
              <a:ext cx="63609" cy="65799"/>
            </a:xfrm>
            <a:custGeom>
              <a:avLst/>
              <a:gdLst>
                <a:gd name="connsiteX0" fmla="*/ 0 w 63609"/>
                <a:gd name="connsiteY0" fmla="*/ 0 h 65799"/>
                <a:gd name="connsiteX1" fmla="*/ 0 w 63609"/>
                <a:gd name="connsiteY1" fmla="*/ 65800 h 65799"/>
                <a:gd name="connsiteX2" fmla="*/ 63609 w 63609"/>
                <a:gd name="connsiteY2" fmla="*/ 32900 h 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09" h="65799">
                  <a:moveTo>
                    <a:pt x="0" y="0"/>
                  </a:moveTo>
                  <a:lnTo>
                    <a:pt x="0" y="65800"/>
                  </a:lnTo>
                  <a:lnTo>
                    <a:pt x="63609" y="32900"/>
                  </a:ln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82">
              <a:extLst>
                <a:ext uri="{FF2B5EF4-FFF2-40B4-BE49-F238E27FC236}">
                  <a16:creationId xmlns:a16="http://schemas.microsoft.com/office/drawing/2014/main" id="{64F09206-1245-FFB0-F00D-3A8F5B2FB52C}"/>
                </a:ext>
              </a:extLst>
            </p:cNvPr>
            <p:cNvSpPr/>
            <p:nvPr/>
          </p:nvSpPr>
          <p:spPr>
            <a:xfrm>
              <a:off x="4953034" y="895702"/>
              <a:ext cx="26033" cy="119130"/>
            </a:xfrm>
            <a:custGeom>
              <a:avLst/>
              <a:gdLst>
                <a:gd name="connsiteX0" fmla="*/ 26033 w 26033"/>
                <a:gd name="connsiteY0" fmla="*/ 119130 h 119130"/>
                <a:gd name="connsiteX1" fmla="*/ 0 w 26033"/>
                <a:gd name="connsiteY1" fmla="*/ 59481 h 119130"/>
                <a:gd name="connsiteX2" fmla="*/ 25865 w 26033"/>
                <a:gd name="connsiteY2" fmla="*/ 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26033" y="119130"/>
                  </a:moveTo>
                  <a:cubicBezTo>
                    <a:pt x="10026" y="104260"/>
                    <a:pt x="0" y="83029"/>
                    <a:pt x="0" y="59481"/>
                  </a:cubicBezTo>
                  <a:cubicBezTo>
                    <a:pt x="0" y="35975"/>
                    <a:pt x="9942" y="14828"/>
                    <a:pt x="25865" y="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83">
              <a:extLst>
                <a:ext uri="{FF2B5EF4-FFF2-40B4-BE49-F238E27FC236}">
                  <a16:creationId xmlns:a16="http://schemas.microsoft.com/office/drawing/2014/main" id="{5009BB26-50D9-0534-02A2-950FA226673D}"/>
                </a:ext>
              </a:extLst>
            </p:cNvPr>
            <p:cNvSpPr/>
            <p:nvPr/>
          </p:nvSpPr>
          <p:spPr>
            <a:xfrm>
              <a:off x="5131856" y="895702"/>
              <a:ext cx="26033" cy="119130"/>
            </a:xfrm>
            <a:custGeom>
              <a:avLst/>
              <a:gdLst>
                <a:gd name="connsiteX0" fmla="*/ 0 w 26033"/>
                <a:gd name="connsiteY0" fmla="*/ 0 h 119130"/>
                <a:gd name="connsiteX1" fmla="*/ 26033 w 26033"/>
                <a:gd name="connsiteY1" fmla="*/ 59649 h 119130"/>
                <a:gd name="connsiteX2" fmla="*/ 169 w 26033"/>
                <a:gd name="connsiteY2" fmla="*/ 11913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0" y="0"/>
                  </a:moveTo>
                  <a:cubicBezTo>
                    <a:pt x="16008" y="14870"/>
                    <a:pt x="26033" y="36101"/>
                    <a:pt x="26033" y="59649"/>
                  </a:cubicBezTo>
                  <a:cubicBezTo>
                    <a:pt x="26033" y="83155"/>
                    <a:pt x="16092" y="104302"/>
                    <a:pt x="169" y="11913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84">
              <a:extLst>
                <a:ext uri="{FF2B5EF4-FFF2-40B4-BE49-F238E27FC236}">
                  <a16:creationId xmlns:a16="http://schemas.microsoft.com/office/drawing/2014/main" id="{A16580F8-EFEA-DF64-FE0E-A8B686F250D5}"/>
                </a:ext>
              </a:extLst>
            </p:cNvPr>
            <p:cNvSpPr/>
            <p:nvPr/>
          </p:nvSpPr>
          <p:spPr>
            <a:xfrm>
              <a:off x="5042087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85">
              <a:extLst>
                <a:ext uri="{FF2B5EF4-FFF2-40B4-BE49-F238E27FC236}">
                  <a16:creationId xmlns:a16="http://schemas.microsoft.com/office/drawing/2014/main" id="{C7C6D7F5-72CD-A3B6-0A4D-39D08703A90D}"/>
                </a:ext>
              </a:extLst>
            </p:cNvPr>
            <p:cNvSpPr/>
            <p:nvPr/>
          </p:nvSpPr>
          <p:spPr>
            <a:xfrm>
              <a:off x="5002026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86">
              <a:extLst>
                <a:ext uri="{FF2B5EF4-FFF2-40B4-BE49-F238E27FC236}">
                  <a16:creationId xmlns:a16="http://schemas.microsoft.com/office/drawing/2014/main" id="{774F8180-782D-FA49-151F-A26BEAA0DF81}"/>
                </a:ext>
              </a:extLst>
            </p:cNvPr>
            <p:cNvSpPr/>
            <p:nvPr/>
          </p:nvSpPr>
          <p:spPr>
            <a:xfrm>
              <a:off x="5082401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9" name="Graphic 2034">
              <a:extLst>
                <a:ext uri="{FF2B5EF4-FFF2-40B4-BE49-F238E27FC236}">
                  <a16:creationId xmlns:a16="http://schemas.microsoft.com/office/drawing/2014/main" id="{643C819C-B5D6-392E-AA3F-824DB16467CD}"/>
                </a:ext>
              </a:extLst>
            </p:cNvPr>
            <p:cNvGrpSpPr/>
            <p:nvPr/>
          </p:nvGrpSpPr>
          <p:grpSpPr>
            <a:xfrm>
              <a:off x="5282875" y="1228282"/>
              <a:ext cx="99626" cy="44568"/>
              <a:chOff x="5282875" y="1228282"/>
              <a:chExt cx="99626" cy="44568"/>
            </a:xfrm>
            <a:grpFill/>
          </p:grpSpPr>
          <p:sp>
            <p:nvSpPr>
              <p:cNvPr id="134" name="Freeform: Shape 92">
                <a:extLst>
                  <a:ext uri="{FF2B5EF4-FFF2-40B4-BE49-F238E27FC236}">
                    <a16:creationId xmlns:a16="http://schemas.microsoft.com/office/drawing/2014/main" id="{2F17AB79-FF7A-C91F-F933-EC6690899B09}"/>
                  </a:ext>
                </a:extLst>
              </p:cNvPr>
              <p:cNvSpPr/>
              <p:nvPr/>
            </p:nvSpPr>
            <p:spPr>
              <a:xfrm>
                <a:off x="5282875" y="1237844"/>
                <a:ext cx="86061" cy="35006"/>
              </a:xfrm>
              <a:custGeom>
                <a:avLst/>
                <a:gdLst>
                  <a:gd name="connsiteX0" fmla="*/ 0 w 86061"/>
                  <a:gd name="connsiteY0" fmla="*/ 3876 h 35006"/>
                  <a:gd name="connsiteX1" fmla="*/ 42504 w 86061"/>
                  <a:gd name="connsiteY1" fmla="*/ 35006 h 35006"/>
                  <a:gd name="connsiteX2" fmla="*/ 86062 w 86061"/>
                  <a:gd name="connsiteY2" fmla="*/ 0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061" h="35006">
                    <a:moveTo>
                      <a:pt x="0" y="3876"/>
                    </a:moveTo>
                    <a:cubicBezTo>
                      <a:pt x="5729" y="21905"/>
                      <a:pt x="22579" y="35006"/>
                      <a:pt x="42504" y="35006"/>
                    </a:cubicBezTo>
                    <a:cubicBezTo>
                      <a:pt x="63820" y="35006"/>
                      <a:pt x="81681" y="20010"/>
                      <a:pt x="86062" y="0"/>
                    </a:cubicBezTo>
                  </a:path>
                </a:pathLst>
              </a:custGeom>
              <a:grp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93">
                <a:extLst>
                  <a:ext uri="{FF2B5EF4-FFF2-40B4-BE49-F238E27FC236}">
                    <a16:creationId xmlns:a16="http://schemas.microsoft.com/office/drawing/2014/main" id="{B9F91CEC-CDC1-8B0E-3701-269EFDC1A516}"/>
                  </a:ext>
                </a:extLst>
              </p:cNvPr>
              <p:cNvSpPr/>
              <p:nvPr/>
            </p:nvSpPr>
            <p:spPr>
              <a:xfrm>
                <a:off x="5352719" y="1228282"/>
                <a:ext cx="29782" cy="27886"/>
              </a:xfrm>
              <a:custGeom>
                <a:avLst/>
                <a:gdLst>
                  <a:gd name="connsiteX0" fmla="*/ 28350 w 29782"/>
                  <a:gd name="connsiteY0" fmla="*/ 27887 h 27886"/>
                  <a:gd name="connsiteX1" fmla="*/ 15839 w 29782"/>
                  <a:gd name="connsiteY1" fmla="*/ 12006 h 27886"/>
                  <a:gd name="connsiteX2" fmla="*/ 0 w 29782"/>
                  <a:gd name="connsiteY2" fmla="*/ 24559 h 27886"/>
                  <a:gd name="connsiteX3" fmla="*/ 1390 w 29782"/>
                  <a:gd name="connsiteY3" fmla="*/ 12511 h 27886"/>
                  <a:gd name="connsiteX4" fmla="*/ 17271 w 29782"/>
                  <a:gd name="connsiteY4" fmla="*/ 0 h 27886"/>
                  <a:gd name="connsiteX5" fmla="*/ 29783 w 29782"/>
                  <a:gd name="connsiteY5" fmla="*/ 15839 h 2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886">
                    <a:moveTo>
                      <a:pt x="28350" y="27887"/>
                    </a:moveTo>
                    <a:lnTo>
                      <a:pt x="15839" y="12006"/>
                    </a:lnTo>
                    <a:lnTo>
                      <a:pt x="0" y="24559"/>
                    </a:lnTo>
                    <a:lnTo>
                      <a:pt x="1390" y="12511"/>
                    </a:lnTo>
                    <a:lnTo>
                      <a:pt x="17271" y="0"/>
                    </a:lnTo>
                    <a:lnTo>
                      <a:pt x="29783" y="15839"/>
                    </a:lnTo>
                    <a:close/>
                  </a:path>
                </a:pathLst>
              </a:custGeom>
              <a:grpFill/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0" name="Graphic 2034">
              <a:extLst>
                <a:ext uri="{FF2B5EF4-FFF2-40B4-BE49-F238E27FC236}">
                  <a16:creationId xmlns:a16="http://schemas.microsoft.com/office/drawing/2014/main" id="{155E59DE-FC07-BF0E-217E-DD1EA278E2A3}"/>
                </a:ext>
              </a:extLst>
            </p:cNvPr>
            <p:cNvGrpSpPr/>
            <p:nvPr/>
          </p:nvGrpSpPr>
          <p:grpSpPr>
            <a:xfrm>
              <a:off x="5268300" y="1183671"/>
              <a:ext cx="100384" cy="44610"/>
              <a:chOff x="5268300" y="1183671"/>
              <a:chExt cx="100384" cy="44610"/>
            </a:xfrm>
            <a:grpFill/>
          </p:grpSpPr>
          <p:sp>
            <p:nvSpPr>
              <p:cNvPr id="132" name="Freeform: Shape 90">
                <a:extLst>
                  <a:ext uri="{FF2B5EF4-FFF2-40B4-BE49-F238E27FC236}">
                    <a16:creationId xmlns:a16="http://schemas.microsoft.com/office/drawing/2014/main" id="{AC87D867-3726-6ED5-D847-918C62759D47}"/>
                  </a:ext>
                </a:extLst>
              </p:cNvPr>
              <p:cNvSpPr/>
              <p:nvPr/>
            </p:nvSpPr>
            <p:spPr>
              <a:xfrm>
                <a:off x="5281822" y="1183671"/>
                <a:ext cx="86862" cy="35006"/>
              </a:xfrm>
              <a:custGeom>
                <a:avLst/>
                <a:gdLst>
                  <a:gd name="connsiteX0" fmla="*/ 86862 w 86862"/>
                  <a:gd name="connsiteY0" fmla="*/ 33953 h 35006"/>
                  <a:gd name="connsiteX1" fmla="*/ 43558 w 86862"/>
                  <a:gd name="connsiteY1" fmla="*/ 0 h 35006"/>
                  <a:gd name="connsiteX2" fmla="*/ 0 w 86862"/>
                  <a:gd name="connsiteY2" fmla="*/ 35006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862" h="35006">
                    <a:moveTo>
                      <a:pt x="86862" y="33953"/>
                    </a:moveTo>
                    <a:cubicBezTo>
                      <a:pt x="82102" y="14491"/>
                      <a:pt x="64494" y="0"/>
                      <a:pt x="43558" y="0"/>
                    </a:cubicBezTo>
                    <a:cubicBezTo>
                      <a:pt x="22242" y="0"/>
                      <a:pt x="4381" y="14997"/>
                      <a:pt x="0" y="35006"/>
                    </a:cubicBezTo>
                  </a:path>
                </a:pathLst>
              </a:custGeom>
              <a:grp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91">
                <a:extLst>
                  <a:ext uri="{FF2B5EF4-FFF2-40B4-BE49-F238E27FC236}">
                    <a16:creationId xmlns:a16="http://schemas.microsoft.com/office/drawing/2014/main" id="{FFBD253F-D4FF-BCE6-A48E-F9C20104F8D0}"/>
                  </a:ext>
                </a:extLst>
              </p:cNvPr>
              <p:cNvSpPr/>
              <p:nvPr/>
            </p:nvSpPr>
            <p:spPr>
              <a:xfrm>
                <a:off x="5268300" y="1200353"/>
                <a:ext cx="29782" cy="27929"/>
              </a:xfrm>
              <a:custGeom>
                <a:avLst/>
                <a:gdLst>
                  <a:gd name="connsiteX0" fmla="*/ 1390 w 29782"/>
                  <a:gd name="connsiteY0" fmla="*/ 0 h 27929"/>
                  <a:gd name="connsiteX1" fmla="*/ 13901 w 29782"/>
                  <a:gd name="connsiteY1" fmla="*/ 15881 h 27929"/>
                  <a:gd name="connsiteX2" fmla="*/ 29783 w 29782"/>
                  <a:gd name="connsiteY2" fmla="*/ 3370 h 27929"/>
                  <a:gd name="connsiteX3" fmla="*/ 28350 w 29782"/>
                  <a:gd name="connsiteY3" fmla="*/ 15418 h 27929"/>
                  <a:gd name="connsiteX4" fmla="*/ 12511 w 29782"/>
                  <a:gd name="connsiteY4" fmla="*/ 27929 h 27929"/>
                  <a:gd name="connsiteX5" fmla="*/ 0 w 29782"/>
                  <a:gd name="connsiteY5" fmla="*/ 12048 h 2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929">
                    <a:moveTo>
                      <a:pt x="1390" y="0"/>
                    </a:moveTo>
                    <a:lnTo>
                      <a:pt x="13901" y="15881"/>
                    </a:lnTo>
                    <a:lnTo>
                      <a:pt x="29783" y="3370"/>
                    </a:lnTo>
                    <a:lnTo>
                      <a:pt x="28350" y="15418"/>
                    </a:lnTo>
                    <a:lnTo>
                      <a:pt x="12511" y="27929"/>
                    </a:lnTo>
                    <a:lnTo>
                      <a:pt x="0" y="12048"/>
                    </a:lnTo>
                    <a:close/>
                  </a:path>
                </a:pathLst>
              </a:custGeom>
              <a:grpFill/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131" name="Connector: Elbow 89">
              <a:extLst>
                <a:ext uri="{FF2B5EF4-FFF2-40B4-BE49-F238E27FC236}">
                  <a16:creationId xmlns:a16="http://schemas.microsoft.com/office/drawing/2014/main" id="{D41D4472-AD27-2064-253F-6AA3010EA5A4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84" y="1088776"/>
              <a:ext cx="217297" cy="143688"/>
            </a:xfrm>
            <a:prstGeom prst="bentConnector3">
              <a:avLst>
                <a:gd name="adj1" fmla="val 2659"/>
              </a:avLst>
            </a:prstGeom>
            <a:grpFill/>
            <a:ln w="12700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Arrow Connector 205">
            <a:extLst>
              <a:ext uri="{FF2B5EF4-FFF2-40B4-BE49-F238E27FC236}">
                <a16:creationId xmlns:a16="http://schemas.microsoft.com/office/drawing/2014/main" id="{452359D7-9716-3065-ECCF-8082A4CFA711}"/>
              </a:ext>
            </a:extLst>
          </p:cNvPr>
          <p:cNvCxnSpPr>
            <a:cxnSpLocks/>
          </p:cNvCxnSpPr>
          <p:nvPr/>
        </p:nvCxnSpPr>
        <p:spPr>
          <a:xfrm flipV="1">
            <a:off x="7730634" y="1915042"/>
            <a:ext cx="1211332" cy="10022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206">
            <a:extLst>
              <a:ext uri="{FF2B5EF4-FFF2-40B4-BE49-F238E27FC236}">
                <a16:creationId xmlns:a16="http://schemas.microsoft.com/office/drawing/2014/main" id="{D46A9ACC-43E3-4661-A448-603D2F8D831B}"/>
              </a:ext>
            </a:extLst>
          </p:cNvPr>
          <p:cNvCxnSpPr>
            <a:cxnSpLocks/>
          </p:cNvCxnSpPr>
          <p:nvPr/>
        </p:nvCxnSpPr>
        <p:spPr>
          <a:xfrm flipH="1">
            <a:off x="7690683" y="2167646"/>
            <a:ext cx="1222615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Graphique 138" descr="Document avec un remplissage uni">
            <a:extLst>
              <a:ext uri="{FF2B5EF4-FFF2-40B4-BE49-F238E27FC236}">
                <a16:creationId xmlns:a16="http://schemas.microsoft.com/office/drawing/2014/main" id="{3504E905-1D9F-6EA7-B367-F1D1D446D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6711" y="1506780"/>
            <a:ext cx="914400" cy="914400"/>
          </a:xfrm>
          <a:prstGeom prst="rect">
            <a:avLst/>
          </a:prstGeom>
        </p:spPr>
      </p:pic>
      <p:pic>
        <p:nvPicPr>
          <p:cNvPr id="140" name="Graphique 139" descr="Document avec un remplissage uni">
            <a:extLst>
              <a:ext uri="{FF2B5EF4-FFF2-40B4-BE49-F238E27FC236}">
                <a16:creationId xmlns:a16="http://schemas.microsoft.com/office/drawing/2014/main" id="{283F25C4-BE0B-5D6E-E1DA-F267F5DBA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3962" y="3027332"/>
            <a:ext cx="914400" cy="914400"/>
          </a:xfrm>
          <a:prstGeom prst="rect">
            <a:avLst/>
          </a:prstGeom>
        </p:spPr>
      </p:pic>
      <p:pic>
        <p:nvPicPr>
          <p:cNvPr id="143" name="Graphique 142" descr="Base de données avec un remplissage uni">
            <a:extLst>
              <a:ext uri="{FF2B5EF4-FFF2-40B4-BE49-F238E27FC236}">
                <a16:creationId xmlns:a16="http://schemas.microsoft.com/office/drawing/2014/main" id="{7B0BB2D0-8004-0A0F-0156-408DFA563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02282" y="3005450"/>
            <a:ext cx="914400" cy="914400"/>
          </a:xfrm>
          <a:prstGeom prst="rect">
            <a:avLst/>
          </a:prstGeom>
        </p:spPr>
      </p:pic>
      <p:pic>
        <p:nvPicPr>
          <p:cNvPr id="145" name="Graphique 144" descr="Base de données avec un remplissage uni">
            <a:extLst>
              <a:ext uri="{FF2B5EF4-FFF2-40B4-BE49-F238E27FC236}">
                <a16:creationId xmlns:a16="http://schemas.microsoft.com/office/drawing/2014/main" id="{1EFD42A8-1FEB-D9C5-6C18-01C930C430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48698" y="4694182"/>
            <a:ext cx="914400" cy="914400"/>
          </a:xfrm>
          <a:prstGeom prst="rect">
            <a:avLst/>
          </a:prstGeom>
        </p:spPr>
      </p:pic>
      <p:sp>
        <p:nvSpPr>
          <p:cNvPr id="146" name="Title 1">
            <a:extLst>
              <a:ext uri="{FF2B5EF4-FFF2-40B4-BE49-F238E27FC236}">
                <a16:creationId xmlns:a16="http://schemas.microsoft.com/office/drawing/2014/main" id="{7E656244-EC89-E874-6C21-32B08ADA6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4" y="372402"/>
            <a:ext cx="11558016" cy="1141536"/>
          </a:xfrm>
        </p:spPr>
        <p:txBody>
          <a:bodyPr>
            <a:normAutofit/>
          </a:bodyPr>
          <a:lstStyle/>
          <a:p>
            <a:r>
              <a:rPr lang="en-US" dirty="0"/>
              <a:t>Agents Workflow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57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3" grpId="0"/>
      <p:bldP spid="55" grpId="0"/>
      <p:bldP spid="68" grpId="0"/>
      <p:bldP spid="7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50A82E8E-4768-EF85-6CBE-5497C0F0279B}"/>
              </a:ext>
            </a:extLst>
          </p:cNvPr>
          <p:cNvSpPr/>
          <p:nvPr/>
        </p:nvSpPr>
        <p:spPr>
          <a:xfrm>
            <a:off x="7318180" y="2015889"/>
            <a:ext cx="847388" cy="21172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1DB6F04-3FA1-13EB-750B-02233B1ADB8C}"/>
              </a:ext>
            </a:extLst>
          </p:cNvPr>
          <p:cNvSpPr/>
          <p:nvPr/>
        </p:nvSpPr>
        <p:spPr>
          <a:xfrm>
            <a:off x="1889617" y="2228482"/>
            <a:ext cx="1255444" cy="323369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FDA3FD-C267-25D9-4BA9-5E1C40E0980E}"/>
              </a:ext>
            </a:extLst>
          </p:cNvPr>
          <p:cNvCxnSpPr>
            <a:cxnSpLocks/>
          </p:cNvCxnSpPr>
          <p:nvPr/>
        </p:nvCxnSpPr>
        <p:spPr>
          <a:xfrm>
            <a:off x="3126496" y="3780793"/>
            <a:ext cx="4193679" cy="0"/>
          </a:xfrm>
          <a:prstGeom prst="line">
            <a:avLst/>
          </a:prstGeom>
          <a:ln w="1905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F281DAD5-2D7F-00E0-AD1B-E20B09FDE79F}"/>
              </a:ext>
            </a:extLst>
          </p:cNvPr>
          <p:cNvCxnSpPr>
            <a:cxnSpLocks/>
          </p:cNvCxnSpPr>
          <p:nvPr/>
        </p:nvCxnSpPr>
        <p:spPr>
          <a:xfrm>
            <a:off x="5688432" y="2572087"/>
            <a:ext cx="1631743" cy="5304"/>
          </a:xfrm>
          <a:prstGeom prst="line">
            <a:avLst/>
          </a:prstGeom>
          <a:ln w="1905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8C0F4EF-FB67-D7FA-281D-2182C175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orchestration – Detailed flow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E05467F-F473-A610-FDCB-BAE35F564E41}"/>
              </a:ext>
            </a:extLst>
          </p:cNvPr>
          <p:cNvGrpSpPr/>
          <p:nvPr/>
        </p:nvGrpSpPr>
        <p:grpSpPr>
          <a:xfrm>
            <a:off x="827199" y="2826099"/>
            <a:ext cx="722383" cy="669762"/>
            <a:chOff x="478155" y="2227116"/>
            <a:chExt cx="914400" cy="914400"/>
          </a:xfrm>
        </p:grpSpPr>
        <p:pic>
          <p:nvPicPr>
            <p:cNvPr id="7" name="Graphic 6" descr="Question mark with solid fill">
              <a:extLst>
                <a:ext uri="{FF2B5EF4-FFF2-40B4-BE49-F238E27FC236}">
                  <a16:creationId xmlns:a16="http://schemas.microsoft.com/office/drawing/2014/main" id="{A7D5F172-D063-4B4C-94CD-EA3EF9D17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0555" y="2363081"/>
              <a:ext cx="609600" cy="624840"/>
            </a:xfrm>
            <a:prstGeom prst="rect">
              <a:avLst/>
            </a:prstGeom>
          </p:spPr>
        </p:pic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5DAE61A-27A1-D6FC-A2F7-7695D13A0629}"/>
                </a:ext>
              </a:extLst>
            </p:cNvPr>
            <p:cNvGrpSpPr/>
            <p:nvPr/>
          </p:nvGrpSpPr>
          <p:grpSpPr>
            <a:xfrm>
              <a:off x="478155" y="2227116"/>
              <a:ext cx="914400" cy="914400"/>
              <a:chOff x="478155" y="2227116"/>
              <a:chExt cx="914400" cy="91440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7837D8D-D090-2547-6576-6DCD3D3B6DDE}"/>
                  </a:ext>
                </a:extLst>
              </p:cNvPr>
              <p:cNvSpPr/>
              <p:nvPr/>
            </p:nvSpPr>
            <p:spPr>
              <a:xfrm>
                <a:off x="478155" y="2227116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2074D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FACE68E-B185-C421-C64A-0665ED3D8128}"/>
                  </a:ext>
                </a:extLst>
              </p:cNvPr>
              <p:cNvSpPr/>
              <p:nvPr/>
            </p:nvSpPr>
            <p:spPr>
              <a:xfrm>
                <a:off x="508635" y="2248781"/>
                <a:ext cx="853440" cy="853440"/>
              </a:xfrm>
              <a:prstGeom prst="ellipse">
                <a:avLst/>
              </a:prstGeom>
              <a:noFill/>
              <a:ln>
                <a:solidFill>
                  <a:srgbClr val="2074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B158C90D-6C29-BCE5-7FEE-5A4FE2DAB279}"/>
              </a:ext>
            </a:extLst>
          </p:cNvPr>
          <p:cNvSpPr txBox="1"/>
          <p:nvPr/>
        </p:nvSpPr>
        <p:spPr>
          <a:xfrm>
            <a:off x="1012739" y="3584486"/>
            <a:ext cx="389530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4"/>
                </a:solidFill>
              </a:rPr>
              <a:t>Task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FB9BF1A-46C4-D2E7-938E-CF7848BF0D29}"/>
              </a:ext>
            </a:extLst>
          </p:cNvPr>
          <p:cNvSpPr txBox="1"/>
          <p:nvPr/>
        </p:nvSpPr>
        <p:spPr>
          <a:xfrm>
            <a:off x="2202542" y="3654362"/>
            <a:ext cx="690895" cy="47885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Bedrock</a:t>
            </a:r>
          </a:p>
          <a:p>
            <a:pPr algn="ctr"/>
            <a:r>
              <a:rPr lang="en-US" sz="1400" b="1" dirty="0">
                <a:solidFill>
                  <a:schemeClr val="accent4"/>
                </a:solidFill>
              </a:rPr>
              <a:t>Agent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03DCE65-55CB-670E-6C3B-61B4D05B0E81}"/>
              </a:ext>
            </a:extLst>
          </p:cNvPr>
          <p:cNvSpPr txBox="1"/>
          <p:nvPr/>
        </p:nvSpPr>
        <p:spPr>
          <a:xfrm>
            <a:off x="10309360" y="3911854"/>
            <a:ext cx="998671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Knowledge </a:t>
            </a:r>
            <a:br>
              <a:rPr lang="en-US" sz="1400" b="1" dirty="0">
                <a:solidFill>
                  <a:schemeClr val="accent4"/>
                </a:solidFill>
              </a:rPr>
            </a:br>
            <a:r>
              <a:rPr lang="en-US" sz="1400" b="1" dirty="0">
                <a:solidFill>
                  <a:schemeClr val="accent4"/>
                </a:solidFill>
              </a:rPr>
              <a:t>Bases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0C1CCC8-4EAB-F78D-5E53-29FA0638AFFE}"/>
              </a:ext>
            </a:extLst>
          </p:cNvPr>
          <p:cNvCxnSpPr>
            <a:cxnSpLocks/>
          </p:cNvCxnSpPr>
          <p:nvPr/>
        </p:nvCxnSpPr>
        <p:spPr>
          <a:xfrm>
            <a:off x="1653176" y="3167663"/>
            <a:ext cx="255680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D45D9EEB-DF96-0F6A-B255-C743F38B1209}"/>
              </a:ext>
            </a:extLst>
          </p:cNvPr>
          <p:cNvCxnSpPr>
            <a:cxnSpLocks/>
            <a:stCxn id="205" idx="3"/>
          </p:cNvCxnSpPr>
          <p:nvPr/>
        </p:nvCxnSpPr>
        <p:spPr>
          <a:xfrm>
            <a:off x="9460492" y="3706303"/>
            <a:ext cx="874327" cy="185961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FC1B8A27-502A-B262-14AA-84F448393414}"/>
              </a:ext>
            </a:extLst>
          </p:cNvPr>
          <p:cNvCxnSpPr>
            <a:cxnSpLocks/>
            <a:endCxn id="208" idx="3"/>
          </p:cNvCxnSpPr>
          <p:nvPr/>
        </p:nvCxnSpPr>
        <p:spPr>
          <a:xfrm rot="10800000" flipV="1">
            <a:off x="9437407" y="3892264"/>
            <a:ext cx="897412" cy="117288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47E6622-450D-A937-503E-3F65F7221C03}"/>
              </a:ext>
            </a:extLst>
          </p:cNvPr>
          <p:cNvCxnSpPr>
            <a:cxnSpLocks/>
          </p:cNvCxnSpPr>
          <p:nvPr/>
        </p:nvCxnSpPr>
        <p:spPr>
          <a:xfrm>
            <a:off x="3180941" y="4671333"/>
            <a:ext cx="1452660" cy="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FDF812E-33AA-CAC9-137F-A21A39857C80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6164435" y="4671333"/>
            <a:ext cx="1039980" cy="6532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05D026E4-0461-1725-694F-92E3CF526A96}"/>
              </a:ext>
            </a:extLst>
          </p:cNvPr>
          <p:cNvSpPr txBox="1"/>
          <p:nvPr/>
        </p:nvSpPr>
        <p:spPr>
          <a:xfrm>
            <a:off x="4590698" y="5832547"/>
            <a:ext cx="6955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Agent breaks task into subtasks, determines the right sequence, </a:t>
            </a:r>
          </a:p>
          <a:p>
            <a:pPr algn="ctr"/>
            <a:r>
              <a:rPr lang="en-US" sz="1600" dirty="0"/>
              <a:t>and executes actions and knowledge searches on the fly</a:t>
            </a:r>
          </a:p>
        </p:txBody>
      </p:sp>
      <p:sp>
        <p:nvSpPr>
          <p:cNvPr id="150" name="Rectangle: Rounded Corners 216">
            <a:extLst>
              <a:ext uri="{FF2B5EF4-FFF2-40B4-BE49-F238E27FC236}">
                <a16:creationId xmlns:a16="http://schemas.microsoft.com/office/drawing/2014/main" id="{D8115DF3-DE67-9053-E9C8-4B7C7EA6A404}"/>
              </a:ext>
            </a:extLst>
          </p:cNvPr>
          <p:cNvSpPr/>
          <p:nvPr/>
        </p:nvSpPr>
        <p:spPr>
          <a:xfrm>
            <a:off x="8458752" y="2271712"/>
            <a:ext cx="999692" cy="221137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API call</a:t>
            </a:r>
          </a:p>
        </p:txBody>
      </p:sp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B6EA3D2E-BA1D-96FF-04BD-83766F848D24}"/>
              </a:ext>
            </a:extLst>
          </p:cNvPr>
          <p:cNvCxnSpPr>
            <a:cxnSpLocks/>
            <a:stCxn id="150" idx="3"/>
          </p:cNvCxnSpPr>
          <p:nvPr/>
        </p:nvCxnSpPr>
        <p:spPr>
          <a:xfrm>
            <a:off x="9458444" y="2382281"/>
            <a:ext cx="894718" cy="121851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16BADF74-6103-D679-E46E-060D57CA11E6}"/>
              </a:ext>
            </a:extLst>
          </p:cNvPr>
          <p:cNvCxnSpPr>
            <a:cxnSpLocks/>
            <a:endCxn id="195" idx="3"/>
          </p:cNvCxnSpPr>
          <p:nvPr/>
        </p:nvCxnSpPr>
        <p:spPr>
          <a:xfrm rot="10800000" flipV="1">
            <a:off x="9435360" y="2504132"/>
            <a:ext cx="917803" cy="181398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6A40861-CA27-6F81-2BE7-FB5F2DCC463B}"/>
              </a:ext>
            </a:extLst>
          </p:cNvPr>
          <p:cNvCxnSpPr>
            <a:cxnSpLocks/>
          </p:cNvCxnSpPr>
          <p:nvPr/>
        </p:nvCxnSpPr>
        <p:spPr>
          <a:xfrm>
            <a:off x="8194528" y="2681474"/>
            <a:ext cx="228600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B23FAF0-CA2F-E99F-E10C-81AF7A8C12FD}"/>
              </a:ext>
            </a:extLst>
          </p:cNvPr>
          <p:cNvCxnSpPr>
            <a:cxnSpLocks/>
          </p:cNvCxnSpPr>
          <p:nvPr/>
        </p:nvCxnSpPr>
        <p:spPr>
          <a:xfrm>
            <a:off x="8182151" y="2363513"/>
            <a:ext cx="286258" cy="1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FB7C9560-7C49-07D7-FD84-1E9B4E29D4DD}"/>
              </a:ext>
            </a:extLst>
          </p:cNvPr>
          <p:cNvSpPr txBox="1"/>
          <p:nvPr/>
        </p:nvSpPr>
        <p:spPr>
          <a:xfrm>
            <a:off x="10525686" y="2607391"/>
            <a:ext cx="604333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Action </a:t>
            </a:r>
            <a:br>
              <a:rPr lang="en-US" sz="1400" b="1" dirty="0">
                <a:solidFill>
                  <a:schemeClr val="accent4"/>
                </a:solidFill>
              </a:rPr>
            </a:br>
            <a:r>
              <a:rPr lang="en-US" sz="1400" b="1" dirty="0">
                <a:solidFill>
                  <a:schemeClr val="accent4"/>
                </a:solidFill>
              </a:rPr>
              <a:t>Groups</a:t>
            </a:r>
          </a:p>
        </p:txBody>
      </p:sp>
      <p:sp>
        <p:nvSpPr>
          <p:cNvPr id="195" name="Rectangle: Rounded Corners 216">
            <a:extLst>
              <a:ext uri="{FF2B5EF4-FFF2-40B4-BE49-F238E27FC236}">
                <a16:creationId xmlns:a16="http://schemas.microsoft.com/office/drawing/2014/main" id="{36A1214B-C518-4C62-54CD-E640E1792FA0}"/>
              </a:ext>
            </a:extLst>
          </p:cNvPr>
          <p:cNvSpPr/>
          <p:nvPr/>
        </p:nvSpPr>
        <p:spPr>
          <a:xfrm>
            <a:off x="8435667" y="2578042"/>
            <a:ext cx="999692" cy="214976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Results</a:t>
            </a:r>
          </a:p>
        </p:txBody>
      </p:sp>
      <p:sp>
        <p:nvSpPr>
          <p:cNvPr id="205" name="Rectangle: Rounded Corners 216">
            <a:extLst>
              <a:ext uri="{FF2B5EF4-FFF2-40B4-BE49-F238E27FC236}">
                <a16:creationId xmlns:a16="http://schemas.microsoft.com/office/drawing/2014/main" id="{641BA19B-203E-1158-D55E-301BB71C2617}"/>
              </a:ext>
            </a:extLst>
          </p:cNvPr>
          <p:cNvSpPr/>
          <p:nvPr/>
        </p:nvSpPr>
        <p:spPr>
          <a:xfrm>
            <a:off x="8460800" y="3595734"/>
            <a:ext cx="999692" cy="221137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Search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B5959C2-D807-3325-B913-07B16D45B2C1}"/>
              </a:ext>
            </a:extLst>
          </p:cNvPr>
          <p:cNvCxnSpPr>
            <a:cxnSpLocks/>
          </p:cNvCxnSpPr>
          <p:nvPr/>
        </p:nvCxnSpPr>
        <p:spPr>
          <a:xfrm>
            <a:off x="8196576" y="4005496"/>
            <a:ext cx="228600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80AB67-3941-04D8-073F-1ECB305B08AD}"/>
              </a:ext>
            </a:extLst>
          </p:cNvPr>
          <p:cNvCxnSpPr>
            <a:cxnSpLocks/>
          </p:cNvCxnSpPr>
          <p:nvPr/>
        </p:nvCxnSpPr>
        <p:spPr>
          <a:xfrm>
            <a:off x="8184199" y="3687535"/>
            <a:ext cx="286258" cy="1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: Rounded Corners 216">
            <a:extLst>
              <a:ext uri="{FF2B5EF4-FFF2-40B4-BE49-F238E27FC236}">
                <a16:creationId xmlns:a16="http://schemas.microsoft.com/office/drawing/2014/main" id="{39B1364E-2E5F-7C8E-D254-3392D16C84E3}"/>
              </a:ext>
            </a:extLst>
          </p:cNvPr>
          <p:cNvSpPr/>
          <p:nvPr/>
        </p:nvSpPr>
        <p:spPr>
          <a:xfrm>
            <a:off x="8437715" y="3902064"/>
            <a:ext cx="999692" cy="214976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Results</a:t>
            </a:r>
          </a:p>
        </p:txBody>
      </p:sp>
      <p:sp>
        <p:nvSpPr>
          <p:cNvPr id="214" name="Rectangle: Rounded Corners 216">
            <a:extLst>
              <a:ext uri="{FF2B5EF4-FFF2-40B4-BE49-F238E27FC236}">
                <a16:creationId xmlns:a16="http://schemas.microsoft.com/office/drawing/2014/main" id="{9B07A013-93CF-9BF2-A953-0425D4CBBC08}"/>
              </a:ext>
            </a:extLst>
          </p:cNvPr>
          <p:cNvSpPr/>
          <p:nvPr/>
        </p:nvSpPr>
        <p:spPr>
          <a:xfrm>
            <a:off x="5903828" y="2348543"/>
            <a:ext cx="1121115" cy="447273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Chain of thought</a:t>
            </a:r>
          </a:p>
        </p:txBody>
      </p:sp>
      <p:sp>
        <p:nvSpPr>
          <p:cNvPr id="18" name="Rectangle: Rounded Corners 216">
            <a:extLst>
              <a:ext uri="{FF2B5EF4-FFF2-40B4-BE49-F238E27FC236}">
                <a16:creationId xmlns:a16="http://schemas.microsoft.com/office/drawing/2014/main" id="{2EBF3F80-B47D-B7F6-B124-0C33472C5702}"/>
              </a:ext>
            </a:extLst>
          </p:cNvPr>
          <p:cNvSpPr/>
          <p:nvPr/>
        </p:nvSpPr>
        <p:spPr>
          <a:xfrm>
            <a:off x="4758288" y="3652964"/>
            <a:ext cx="1051455" cy="26560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Results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1ACBEE-804D-25C2-BD18-45201B130EAF}"/>
              </a:ext>
            </a:extLst>
          </p:cNvPr>
          <p:cNvCxnSpPr>
            <a:cxnSpLocks/>
          </p:cNvCxnSpPr>
          <p:nvPr/>
        </p:nvCxnSpPr>
        <p:spPr>
          <a:xfrm flipV="1">
            <a:off x="3146304" y="2565282"/>
            <a:ext cx="1799656" cy="12109"/>
          </a:xfrm>
          <a:prstGeom prst="line">
            <a:avLst/>
          </a:prstGeom>
          <a:ln w="1905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216">
            <a:extLst>
              <a:ext uri="{FF2B5EF4-FFF2-40B4-BE49-F238E27FC236}">
                <a16:creationId xmlns:a16="http://schemas.microsoft.com/office/drawing/2014/main" id="{95723143-BFAE-E151-0C13-04E505110B80}"/>
              </a:ext>
            </a:extLst>
          </p:cNvPr>
          <p:cNvSpPr/>
          <p:nvPr/>
        </p:nvSpPr>
        <p:spPr>
          <a:xfrm>
            <a:off x="3245552" y="1590638"/>
            <a:ext cx="1526170" cy="1866308"/>
          </a:xfrm>
          <a:prstGeom prst="roundRect">
            <a:avLst>
              <a:gd name="adj" fmla="val 25527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PROMPT</a:t>
            </a: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Conversation history</a:t>
            </a: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Actions, KBs</a:t>
            </a: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 Instructions</a:t>
            </a: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Task</a:t>
            </a:r>
          </a:p>
        </p:txBody>
      </p:sp>
      <p:sp>
        <p:nvSpPr>
          <p:cNvPr id="44" name="Rectangle: Rounded Corners 216">
            <a:extLst>
              <a:ext uri="{FF2B5EF4-FFF2-40B4-BE49-F238E27FC236}">
                <a16:creationId xmlns:a16="http://schemas.microsoft.com/office/drawing/2014/main" id="{A0E2177A-2F90-F965-53CC-843512752111}"/>
              </a:ext>
            </a:extLst>
          </p:cNvPr>
          <p:cNvSpPr/>
          <p:nvPr/>
        </p:nvSpPr>
        <p:spPr>
          <a:xfrm>
            <a:off x="4403596" y="4545064"/>
            <a:ext cx="1760839" cy="26560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Task + results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5AD75B1-1FBD-F828-A9DF-C16C1BADF616}"/>
              </a:ext>
            </a:extLst>
          </p:cNvPr>
          <p:cNvCxnSpPr>
            <a:cxnSpLocks/>
          </p:cNvCxnSpPr>
          <p:nvPr/>
        </p:nvCxnSpPr>
        <p:spPr>
          <a:xfrm>
            <a:off x="3145061" y="5166778"/>
            <a:ext cx="4009887" cy="5984"/>
          </a:xfrm>
          <a:prstGeom prst="line">
            <a:avLst/>
          </a:prstGeom>
          <a:ln w="1905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16">
            <a:extLst>
              <a:ext uri="{FF2B5EF4-FFF2-40B4-BE49-F238E27FC236}">
                <a16:creationId xmlns:a16="http://schemas.microsoft.com/office/drawing/2014/main" id="{1314D475-E881-65A8-171B-BADA568A244B}"/>
              </a:ext>
            </a:extLst>
          </p:cNvPr>
          <p:cNvSpPr/>
          <p:nvPr/>
        </p:nvSpPr>
        <p:spPr>
          <a:xfrm>
            <a:off x="4500430" y="5038949"/>
            <a:ext cx="1567170" cy="293149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Final response</a:t>
            </a:r>
          </a:p>
        </p:txBody>
      </p:sp>
      <p:grpSp>
        <p:nvGrpSpPr>
          <p:cNvPr id="6" name="Graphic 1959">
            <a:extLst>
              <a:ext uri="{FF2B5EF4-FFF2-40B4-BE49-F238E27FC236}">
                <a16:creationId xmlns:a16="http://schemas.microsoft.com/office/drawing/2014/main" id="{636D9F49-8006-2528-C9E0-1E10F2A804CB}"/>
              </a:ext>
            </a:extLst>
          </p:cNvPr>
          <p:cNvGrpSpPr/>
          <p:nvPr/>
        </p:nvGrpSpPr>
        <p:grpSpPr>
          <a:xfrm>
            <a:off x="10572701" y="3339143"/>
            <a:ext cx="471991" cy="577656"/>
            <a:chOff x="2106490" y="758377"/>
            <a:chExt cx="471991" cy="577656"/>
          </a:xfrm>
          <a:noFill/>
        </p:grpSpPr>
        <p:grpSp>
          <p:nvGrpSpPr>
            <p:cNvPr id="8" name="Graphic 1959">
              <a:extLst>
                <a:ext uri="{FF2B5EF4-FFF2-40B4-BE49-F238E27FC236}">
                  <a16:creationId xmlns:a16="http://schemas.microsoft.com/office/drawing/2014/main" id="{9E0A0F77-D19A-1894-4F27-313160AFB54E}"/>
                </a:ext>
              </a:extLst>
            </p:cNvPr>
            <p:cNvGrpSpPr/>
            <p:nvPr/>
          </p:nvGrpSpPr>
          <p:grpSpPr>
            <a:xfrm>
              <a:off x="2176187" y="758377"/>
              <a:ext cx="332597" cy="234289"/>
              <a:chOff x="2176187" y="758377"/>
              <a:chExt cx="332597" cy="234289"/>
            </a:xfrm>
            <a:noFill/>
          </p:grpSpPr>
          <p:sp>
            <p:nvSpPr>
              <p:cNvPr id="34" name="Freeform: Shape 876">
                <a:extLst>
                  <a:ext uri="{FF2B5EF4-FFF2-40B4-BE49-F238E27FC236}">
                    <a16:creationId xmlns:a16="http://schemas.microsoft.com/office/drawing/2014/main" id="{FC0E42D2-89BB-140F-5074-3D473AAF95DB}"/>
                  </a:ext>
                </a:extLst>
              </p:cNvPr>
              <p:cNvSpPr/>
              <p:nvPr/>
            </p:nvSpPr>
            <p:spPr>
              <a:xfrm>
                <a:off x="2342486" y="758377"/>
                <a:ext cx="166298" cy="181723"/>
              </a:xfrm>
              <a:custGeom>
                <a:avLst/>
                <a:gdLst>
                  <a:gd name="connsiteX0" fmla="*/ 41584 w 166298"/>
                  <a:gd name="connsiteY0" fmla="*/ 138577 h 181723"/>
                  <a:gd name="connsiteX1" fmla="*/ 0 w 166298"/>
                  <a:gd name="connsiteY1" fmla="*/ 110890 h 181723"/>
                  <a:gd name="connsiteX2" fmla="*/ 0 w 166298"/>
                  <a:gd name="connsiteY2" fmla="*/ 27722 h 181723"/>
                  <a:gd name="connsiteX3" fmla="*/ 41584 w 166298"/>
                  <a:gd name="connsiteY3" fmla="*/ 0 h 181723"/>
                  <a:gd name="connsiteX4" fmla="*/ 124715 w 166298"/>
                  <a:gd name="connsiteY4" fmla="*/ 49687 h 181723"/>
                  <a:gd name="connsiteX5" fmla="*/ 124715 w 166298"/>
                  <a:gd name="connsiteY5" fmla="*/ 103604 h 181723"/>
                  <a:gd name="connsiteX6" fmla="*/ 166299 w 166298"/>
                  <a:gd name="connsiteY6" fmla="*/ 127203 h 181723"/>
                  <a:gd name="connsiteX7" fmla="*/ 166299 w 166298"/>
                  <a:gd name="connsiteY7" fmla="*/ 168112 h 181723"/>
                  <a:gd name="connsiteX8" fmla="*/ 166299 w 166298"/>
                  <a:gd name="connsiteY8" fmla="*/ 181724 h 18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98" h="181723">
                    <a:moveTo>
                      <a:pt x="41584" y="138577"/>
                    </a:moveTo>
                    <a:lnTo>
                      <a:pt x="0" y="110890"/>
                    </a:lnTo>
                    <a:lnTo>
                      <a:pt x="0" y="27722"/>
                    </a:lnTo>
                    <a:lnTo>
                      <a:pt x="41584" y="0"/>
                    </a:lnTo>
                    <a:lnTo>
                      <a:pt x="124715" y="49687"/>
                    </a:lnTo>
                    <a:lnTo>
                      <a:pt x="124715" y="103604"/>
                    </a:lnTo>
                    <a:lnTo>
                      <a:pt x="166299" y="127203"/>
                    </a:lnTo>
                    <a:lnTo>
                      <a:pt x="166299" y="168112"/>
                    </a:lnTo>
                    <a:lnTo>
                      <a:pt x="166299" y="18172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877">
                <a:extLst>
                  <a:ext uri="{FF2B5EF4-FFF2-40B4-BE49-F238E27FC236}">
                    <a16:creationId xmlns:a16="http://schemas.microsoft.com/office/drawing/2014/main" id="{053E90D5-A260-69FF-BE34-633EC67BCBBF}"/>
                  </a:ext>
                </a:extLst>
              </p:cNvPr>
              <p:cNvSpPr/>
              <p:nvPr/>
            </p:nvSpPr>
            <p:spPr>
              <a:xfrm>
                <a:off x="2259318" y="820753"/>
                <a:ext cx="41583" cy="105736"/>
              </a:xfrm>
              <a:custGeom>
                <a:avLst/>
                <a:gdLst>
                  <a:gd name="connsiteX0" fmla="*/ 0 w 41583"/>
                  <a:gd name="connsiteY0" fmla="*/ 105736 h 105736"/>
                  <a:gd name="connsiteX1" fmla="*/ 0 w 41583"/>
                  <a:gd name="connsiteY1" fmla="*/ 62340 h 105736"/>
                  <a:gd name="connsiteX2" fmla="*/ 41584 w 41583"/>
                  <a:gd name="connsiteY2" fmla="*/ 41584 h 105736"/>
                  <a:gd name="connsiteX3" fmla="*/ 41584 w 41583"/>
                  <a:gd name="connsiteY3" fmla="*/ 0 h 10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83" h="105736">
                    <a:moveTo>
                      <a:pt x="0" y="105736"/>
                    </a:moveTo>
                    <a:lnTo>
                      <a:pt x="0" y="62340"/>
                    </a:lnTo>
                    <a:lnTo>
                      <a:pt x="41584" y="41584"/>
                    </a:lnTo>
                    <a:lnTo>
                      <a:pt x="41584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878">
                <a:extLst>
                  <a:ext uri="{FF2B5EF4-FFF2-40B4-BE49-F238E27FC236}">
                    <a16:creationId xmlns:a16="http://schemas.microsoft.com/office/drawing/2014/main" id="{B5DA9C6E-EDC3-6A26-213F-A5CB22F06D78}"/>
                  </a:ext>
                </a:extLst>
              </p:cNvPr>
              <p:cNvSpPr/>
              <p:nvPr/>
            </p:nvSpPr>
            <p:spPr>
              <a:xfrm>
                <a:off x="2217735" y="862336"/>
                <a:ext cx="41583" cy="20756"/>
              </a:xfrm>
              <a:custGeom>
                <a:avLst/>
                <a:gdLst>
                  <a:gd name="connsiteX0" fmla="*/ 41584 w 41583"/>
                  <a:gd name="connsiteY0" fmla="*/ 20756 h 20756"/>
                  <a:gd name="connsiteX1" fmla="*/ 0 w 41583"/>
                  <a:gd name="connsiteY1" fmla="*/ 0 h 20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0756">
                    <a:moveTo>
                      <a:pt x="41584" y="20756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879">
                <a:extLst>
                  <a:ext uri="{FF2B5EF4-FFF2-40B4-BE49-F238E27FC236}">
                    <a16:creationId xmlns:a16="http://schemas.microsoft.com/office/drawing/2014/main" id="{9B385766-8521-6FD7-7DE2-50CEB29B8410}"/>
                  </a:ext>
                </a:extLst>
              </p:cNvPr>
              <p:cNvSpPr/>
              <p:nvPr/>
            </p:nvSpPr>
            <p:spPr>
              <a:xfrm>
                <a:off x="2259318" y="783541"/>
                <a:ext cx="3554" cy="51073"/>
              </a:xfrm>
              <a:custGeom>
                <a:avLst/>
                <a:gdLst>
                  <a:gd name="connsiteX0" fmla="*/ 0 w 3554"/>
                  <a:gd name="connsiteY0" fmla="*/ 51073 h 51073"/>
                  <a:gd name="connsiteX1" fmla="*/ 0 w 3554"/>
                  <a:gd name="connsiteY1" fmla="*/ 0 h 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54" h="51073">
                    <a:moveTo>
                      <a:pt x="0" y="5107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880">
                <a:extLst>
                  <a:ext uri="{FF2B5EF4-FFF2-40B4-BE49-F238E27FC236}">
                    <a16:creationId xmlns:a16="http://schemas.microsoft.com/office/drawing/2014/main" id="{7832323B-C021-AC17-990C-A047F80A10C3}"/>
                  </a:ext>
                </a:extLst>
              </p:cNvPr>
              <p:cNvSpPr/>
              <p:nvPr/>
            </p:nvSpPr>
            <p:spPr>
              <a:xfrm>
                <a:off x="2176187" y="903351"/>
                <a:ext cx="40019" cy="23564"/>
              </a:xfrm>
              <a:custGeom>
                <a:avLst/>
                <a:gdLst>
                  <a:gd name="connsiteX0" fmla="*/ 0 w 40019"/>
                  <a:gd name="connsiteY0" fmla="*/ 23564 h 23564"/>
                  <a:gd name="connsiteX1" fmla="*/ 40020 w 40019"/>
                  <a:gd name="connsiteY1" fmla="*/ 0 h 23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019" h="23564">
                    <a:moveTo>
                      <a:pt x="0" y="23564"/>
                    </a:moveTo>
                    <a:lnTo>
                      <a:pt x="4002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881">
                <a:extLst>
                  <a:ext uri="{FF2B5EF4-FFF2-40B4-BE49-F238E27FC236}">
                    <a16:creationId xmlns:a16="http://schemas.microsoft.com/office/drawing/2014/main" id="{CAE7FCF4-E1D8-01F9-A145-E386283FF72C}"/>
                  </a:ext>
                </a:extLst>
              </p:cNvPr>
              <p:cNvSpPr/>
              <p:nvPr/>
            </p:nvSpPr>
            <p:spPr>
              <a:xfrm>
                <a:off x="2217735" y="924676"/>
                <a:ext cx="41583" cy="27722"/>
              </a:xfrm>
              <a:custGeom>
                <a:avLst/>
                <a:gdLst>
                  <a:gd name="connsiteX0" fmla="*/ 0 w 41583"/>
                  <a:gd name="connsiteY0" fmla="*/ 27722 h 27722"/>
                  <a:gd name="connsiteX1" fmla="*/ 41584 w 41583"/>
                  <a:gd name="connsiteY1" fmla="*/ 0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7722">
                    <a:moveTo>
                      <a:pt x="0" y="27722"/>
                    </a:moveTo>
                    <a:lnTo>
                      <a:pt x="41584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882">
                <a:extLst>
                  <a:ext uri="{FF2B5EF4-FFF2-40B4-BE49-F238E27FC236}">
                    <a16:creationId xmlns:a16="http://schemas.microsoft.com/office/drawing/2014/main" id="{48C373D3-7208-0954-F5CD-A7D0FE3B6324}"/>
                  </a:ext>
                </a:extLst>
              </p:cNvPr>
              <p:cNvSpPr/>
              <p:nvPr/>
            </p:nvSpPr>
            <p:spPr>
              <a:xfrm>
                <a:off x="2176187" y="758377"/>
                <a:ext cx="166298" cy="184922"/>
              </a:xfrm>
              <a:custGeom>
                <a:avLst/>
                <a:gdLst>
                  <a:gd name="connsiteX0" fmla="*/ 166299 w 166298"/>
                  <a:gd name="connsiteY0" fmla="*/ 27722 h 184922"/>
                  <a:gd name="connsiteX1" fmla="*/ 124715 w 166298"/>
                  <a:gd name="connsiteY1" fmla="*/ 0 h 184922"/>
                  <a:gd name="connsiteX2" fmla="*/ 41548 w 166298"/>
                  <a:gd name="connsiteY2" fmla="*/ 48514 h 184922"/>
                  <a:gd name="connsiteX3" fmla="*/ 41548 w 166298"/>
                  <a:gd name="connsiteY3" fmla="*/ 103604 h 184922"/>
                  <a:gd name="connsiteX4" fmla="*/ 0 w 166298"/>
                  <a:gd name="connsiteY4" fmla="*/ 124715 h 184922"/>
                  <a:gd name="connsiteX5" fmla="*/ 0 w 166298"/>
                  <a:gd name="connsiteY5" fmla="*/ 168112 h 184922"/>
                  <a:gd name="connsiteX6" fmla="*/ 0 w 166298"/>
                  <a:gd name="connsiteY6" fmla="*/ 184923 h 184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298" h="184922">
                    <a:moveTo>
                      <a:pt x="166299" y="27722"/>
                    </a:moveTo>
                    <a:lnTo>
                      <a:pt x="124715" y="0"/>
                    </a:lnTo>
                    <a:lnTo>
                      <a:pt x="41548" y="48514"/>
                    </a:lnTo>
                    <a:lnTo>
                      <a:pt x="41548" y="103604"/>
                    </a:lnTo>
                    <a:lnTo>
                      <a:pt x="0" y="124715"/>
                    </a:lnTo>
                    <a:lnTo>
                      <a:pt x="0" y="168112"/>
                    </a:lnTo>
                    <a:lnTo>
                      <a:pt x="0" y="18492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883">
                <a:extLst>
                  <a:ext uri="{FF2B5EF4-FFF2-40B4-BE49-F238E27FC236}">
                    <a16:creationId xmlns:a16="http://schemas.microsoft.com/office/drawing/2014/main" id="{72B0B161-469F-9694-5BC3-3B0054FD87C0}"/>
                  </a:ext>
                </a:extLst>
              </p:cNvPr>
              <p:cNvSpPr/>
              <p:nvPr/>
            </p:nvSpPr>
            <p:spPr>
              <a:xfrm>
                <a:off x="2259318" y="924676"/>
                <a:ext cx="83167" cy="56617"/>
              </a:xfrm>
              <a:custGeom>
                <a:avLst/>
                <a:gdLst>
                  <a:gd name="connsiteX0" fmla="*/ 0 w 83167"/>
                  <a:gd name="connsiteY0" fmla="*/ 0 h 56617"/>
                  <a:gd name="connsiteX1" fmla="*/ 41584 w 83167"/>
                  <a:gd name="connsiteY1" fmla="*/ 27722 h 56617"/>
                  <a:gd name="connsiteX2" fmla="*/ 41584 w 83167"/>
                  <a:gd name="connsiteY2" fmla="*/ 56618 h 56617"/>
                  <a:gd name="connsiteX3" fmla="*/ 83167 w 83167"/>
                  <a:gd name="connsiteY3" fmla="*/ 34227 h 56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167" h="56617">
                    <a:moveTo>
                      <a:pt x="0" y="0"/>
                    </a:moveTo>
                    <a:lnTo>
                      <a:pt x="41584" y="27722"/>
                    </a:lnTo>
                    <a:lnTo>
                      <a:pt x="41584" y="56618"/>
                    </a:lnTo>
                    <a:lnTo>
                      <a:pt x="83167" y="3422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884">
                <a:extLst>
                  <a:ext uri="{FF2B5EF4-FFF2-40B4-BE49-F238E27FC236}">
                    <a16:creationId xmlns:a16="http://schemas.microsoft.com/office/drawing/2014/main" id="{EF4FF36E-A3E7-209C-A83A-B5EE5CBA711F}"/>
                  </a:ext>
                </a:extLst>
              </p:cNvPr>
              <p:cNvSpPr/>
              <p:nvPr/>
            </p:nvSpPr>
            <p:spPr>
              <a:xfrm>
                <a:off x="2467201" y="945468"/>
                <a:ext cx="15069" cy="7534"/>
              </a:xfrm>
              <a:custGeom>
                <a:avLst/>
                <a:gdLst>
                  <a:gd name="connsiteX0" fmla="*/ 0 w 15069"/>
                  <a:gd name="connsiteY0" fmla="*/ 0 h 7534"/>
                  <a:gd name="connsiteX1" fmla="*/ 15070 w 15069"/>
                  <a:gd name="connsiteY1" fmla="*/ 7535 h 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69" h="7534">
                    <a:moveTo>
                      <a:pt x="0" y="0"/>
                    </a:moveTo>
                    <a:lnTo>
                      <a:pt x="15070" y="7535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885">
                <a:extLst>
                  <a:ext uri="{FF2B5EF4-FFF2-40B4-BE49-F238E27FC236}">
                    <a16:creationId xmlns:a16="http://schemas.microsoft.com/office/drawing/2014/main" id="{F8494845-A60D-3E17-7585-2C3950DABF2E}"/>
                  </a:ext>
                </a:extLst>
              </p:cNvPr>
              <p:cNvSpPr/>
              <p:nvPr/>
            </p:nvSpPr>
            <p:spPr>
              <a:xfrm>
                <a:off x="2439478" y="834614"/>
                <a:ext cx="27722" cy="3554"/>
              </a:xfrm>
              <a:custGeom>
                <a:avLst/>
                <a:gdLst>
                  <a:gd name="connsiteX0" fmla="*/ 27722 w 27722"/>
                  <a:gd name="connsiteY0" fmla="*/ 0 h 3554"/>
                  <a:gd name="connsiteX1" fmla="*/ 0 w 27722"/>
                  <a:gd name="connsiteY1" fmla="*/ 0 h 3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722" h="3554">
                    <a:moveTo>
                      <a:pt x="27722" y="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886">
                <a:extLst>
                  <a:ext uri="{FF2B5EF4-FFF2-40B4-BE49-F238E27FC236}">
                    <a16:creationId xmlns:a16="http://schemas.microsoft.com/office/drawing/2014/main" id="{B8D8152F-3A54-A016-A2E5-13DB754BDE31}"/>
                  </a:ext>
                </a:extLst>
              </p:cNvPr>
              <p:cNvSpPr/>
              <p:nvPr/>
            </p:nvSpPr>
            <p:spPr>
              <a:xfrm>
                <a:off x="2411792" y="82075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887">
                <a:extLst>
                  <a:ext uri="{FF2B5EF4-FFF2-40B4-BE49-F238E27FC236}">
                    <a16:creationId xmlns:a16="http://schemas.microsoft.com/office/drawing/2014/main" id="{67661300-D846-7250-2D69-C0A67DBF7221}"/>
                  </a:ext>
                </a:extLst>
              </p:cNvPr>
              <p:cNvSpPr/>
              <p:nvPr/>
            </p:nvSpPr>
            <p:spPr>
              <a:xfrm>
                <a:off x="2439478" y="924676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888">
                <a:extLst>
                  <a:ext uri="{FF2B5EF4-FFF2-40B4-BE49-F238E27FC236}">
                    <a16:creationId xmlns:a16="http://schemas.microsoft.com/office/drawing/2014/main" id="{AF7DE9AB-4C2A-A49E-371A-023287D518DC}"/>
                  </a:ext>
                </a:extLst>
              </p:cNvPr>
              <p:cNvSpPr/>
              <p:nvPr/>
            </p:nvSpPr>
            <p:spPr>
              <a:xfrm>
                <a:off x="2384069" y="89002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889">
                <a:extLst>
                  <a:ext uri="{FF2B5EF4-FFF2-40B4-BE49-F238E27FC236}">
                    <a16:creationId xmlns:a16="http://schemas.microsoft.com/office/drawing/2014/main" id="{77386D9D-3331-CCB7-B3A8-C3C7723637BF}"/>
                  </a:ext>
                </a:extLst>
              </p:cNvPr>
              <p:cNvSpPr/>
              <p:nvPr/>
            </p:nvSpPr>
            <p:spPr>
              <a:xfrm>
                <a:off x="2304136" y="903351"/>
                <a:ext cx="38349" cy="89315"/>
              </a:xfrm>
              <a:custGeom>
                <a:avLst/>
                <a:gdLst>
                  <a:gd name="connsiteX0" fmla="*/ 38349 w 38349"/>
                  <a:gd name="connsiteY0" fmla="*/ 89316 h 89315"/>
                  <a:gd name="connsiteX1" fmla="*/ 38349 w 38349"/>
                  <a:gd name="connsiteY1" fmla="*/ 23528 h 89315"/>
                  <a:gd name="connsiteX2" fmla="*/ 0 w 38349"/>
                  <a:gd name="connsiteY2" fmla="*/ 0 h 8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349" h="89315">
                    <a:moveTo>
                      <a:pt x="38349" y="89316"/>
                    </a:moveTo>
                    <a:lnTo>
                      <a:pt x="38349" y="23528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aphic 1959">
              <a:extLst>
                <a:ext uri="{FF2B5EF4-FFF2-40B4-BE49-F238E27FC236}">
                  <a16:creationId xmlns:a16="http://schemas.microsoft.com/office/drawing/2014/main" id="{656135C3-5341-A8A3-AD4E-EA2B0CC1F23C}"/>
                </a:ext>
              </a:extLst>
            </p:cNvPr>
            <p:cNvGrpSpPr/>
            <p:nvPr/>
          </p:nvGrpSpPr>
          <p:grpSpPr>
            <a:xfrm>
              <a:off x="2106490" y="983533"/>
              <a:ext cx="471991" cy="352501"/>
              <a:chOff x="2106490" y="983533"/>
              <a:chExt cx="471991" cy="352501"/>
            </a:xfrm>
            <a:noFill/>
          </p:grpSpPr>
          <p:grpSp>
            <p:nvGrpSpPr>
              <p:cNvPr id="19" name="Graphic 1959">
                <a:extLst>
                  <a:ext uri="{FF2B5EF4-FFF2-40B4-BE49-F238E27FC236}">
                    <a16:creationId xmlns:a16="http://schemas.microsoft.com/office/drawing/2014/main" id="{4F1D4108-2FF2-A5CD-E7FC-D61D3F14904B}"/>
                  </a:ext>
                </a:extLst>
              </p:cNvPr>
              <p:cNvGrpSpPr/>
              <p:nvPr/>
            </p:nvGrpSpPr>
            <p:grpSpPr>
              <a:xfrm>
                <a:off x="2106490" y="1205881"/>
                <a:ext cx="471991" cy="130153"/>
                <a:chOff x="2106490" y="1205881"/>
                <a:chExt cx="471991" cy="130153"/>
              </a:xfrm>
              <a:noFill/>
            </p:grpSpPr>
            <p:sp>
              <p:nvSpPr>
                <p:cNvPr id="30" name="Freeform: Shape 873">
                  <a:extLst>
                    <a:ext uri="{FF2B5EF4-FFF2-40B4-BE49-F238E27FC236}">
                      <a16:creationId xmlns:a16="http://schemas.microsoft.com/office/drawing/2014/main" id="{9F33DEDF-8FB6-B5FA-5DAC-6115E898865B}"/>
                    </a:ext>
                  </a:extLst>
                </p:cNvPr>
                <p:cNvSpPr/>
                <p:nvPr/>
              </p:nvSpPr>
              <p:spPr>
                <a:xfrm>
                  <a:off x="2578481" y="1205881"/>
                  <a:ext cx="3554" cy="43929"/>
                </a:xfrm>
                <a:custGeom>
                  <a:avLst/>
                  <a:gdLst>
                    <a:gd name="connsiteX0" fmla="*/ 0 w 3554"/>
                    <a:gd name="connsiteY0" fmla="*/ 43929 h 43929"/>
                    <a:gd name="connsiteX1" fmla="*/ 0 w 3554"/>
                    <a:gd name="connsiteY1" fmla="*/ 0 h 43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54" h="43929">
                      <a:moveTo>
                        <a:pt x="0" y="43929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874">
                  <a:extLst>
                    <a:ext uri="{FF2B5EF4-FFF2-40B4-BE49-F238E27FC236}">
                      <a16:creationId xmlns:a16="http://schemas.microsoft.com/office/drawing/2014/main" id="{048512BF-51CA-EFE4-B8F8-419F5E285375}"/>
                    </a:ext>
                  </a:extLst>
                </p:cNvPr>
                <p:cNvSpPr/>
                <p:nvPr/>
              </p:nvSpPr>
              <p:spPr>
                <a:xfrm>
                  <a:off x="2362602" y="1267545"/>
                  <a:ext cx="215879" cy="68488"/>
                </a:xfrm>
                <a:custGeom>
                  <a:avLst/>
                  <a:gdLst>
                    <a:gd name="connsiteX0" fmla="*/ 0 w 215879"/>
                    <a:gd name="connsiteY0" fmla="*/ 68489 h 68488"/>
                    <a:gd name="connsiteX1" fmla="*/ 215879 w 215879"/>
                    <a:gd name="connsiteY1" fmla="*/ 27403 h 68488"/>
                    <a:gd name="connsiteX2" fmla="*/ 215879 w 215879"/>
                    <a:gd name="connsiteY2" fmla="*/ 0 h 68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68488">
                      <a:moveTo>
                        <a:pt x="0" y="68489"/>
                      </a:moveTo>
                      <a:lnTo>
                        <a:pt x="215879" y="27403"/>
                      </a:lnTo>
                      <a:lnTo>
                        <a:pt x="215879" y="0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875">
                  <a:extLst>
                    <a:ext uri="{FF2B5EF4-FFF2-40B4-BE49-F238E27FC236}">
                      <a16:creationId xmlns:a16="http://schemas.microsoft.com/office/drawing/2014/main" id="{C6BFDC1F-9124-7E5D-79F7-324B5CCC8137}"/>
                    </a:ext>
                  </a:extLst>
                </p:cNvPr>
                <p:cNvSpPr/>
                <p:nvPr/>
              </p:nvSpPr>
              <p:spPr>
                <a:xfrm>
                  <a:off x="2106490" y="1236802"/>
                  <a:ext cx="215879" cy="99232"/>
                </a:xfrm>
                <a:custGeom>
                  <a:avLst/>
                  <a:gdLst>
                    <a:gd name="connsiteX0" fmla="*/ 0 w 215879"/>
                    <a:gd name="connsiteY0" fmla="*/ 0 h 99232"/>
                    <a:gd name="connsiteX1" fmla="*/ 0 w 215879"/>
                    <a:gd name="connsiteY1" fmla="*/ 58146 h 99232"/>
                    <a:gd name="connsiteX2" fmla="*/ 215879 w 215879"/>
                    <a:gd name="connsiteY2" fmla="*/ 99232 h 99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99232">
                      <a:moveTo>
                        <a:pt x="0" y="0"/>
                      </a:moveTo>
                      <a:lnTo>
                        <a:pt x="0" y="58146"/>
                      </a:lnTo>
                      <a:lnTo>
                        <a:pt x="215879" y="99232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" name="Freeform: Shape 872">
                <a:extLst>
                  <a:ext uri="{FF2B5EF4-FFF2-40B4-BE49-F238E27FC236}">
                    <a16:creationId xmlns:a16="http://schemas.microsoft.com/office/drawing/2014/main" id="{5D0AC096-A09C-2EA4-6DD2-56F78B6D925E}"/>
                  </a:ext>
                </a:extLst>
              </p:cNvPr>
              <p:cNvSpPr/>
              <p:nvPr/>
            </p:nvSpPr>
            <p:spPr>
              <a:xfrm>
                <a:off x="2106490" y="983533"/>
                <a:ext cx="471991" cy="352501"/>
              </a:xfrm>
              <a:custGeom>
                <a:avLst/>
                <a:gdLst>
                  <a:gd name="connsiteX0" fmla="*/ 471992 w 471991"/>
                  <a:gd name="connsiteY0" fmla="*/ 201485 h 352501"/>
                  <a:gd name="connsiteX1" fmla="*/ 471992 w 471991"/>
                  <a:gd name="connsiteY1" fmla="*/ 0 h 352501"/>
                  <a:gd name="connsiteX2" fmla="*/ 256112 w 471991"/>
                  <a:gd name="connsiteY2" fmla="*/ 26692 h 352501"/>
                  <a:gd name="connsiteX3" fmla="*/ 256112 w 471991"/>
                  <a:gd name="connsiteY3" fmla="*/ 352501 h 352501"/>
                  <a:gd name="connsiteX4" fmla="*/ 215879 w 471991"/>
                  <a:gd name="connsiteY4" fmla="*/ 352501 h 352501"/>
                  <a:gd name="connsiteX5" fmla="*/ 215879 w 471991"/>
                  <a:gd name="connsiteY5" fmla="*/ 26656 h 352501"/>
                  <a:gd name="connsiteX6" fmla="*/ 0 w 471991"/>
                  <a:gd name="connsiteY6" fmla="*/ 0 h 352501"/>
                  <a:gd name="connsiteX7" fmla="*/ 0 w 471991"/>
                  <a:gd name="connsiteY7" fmla="*/ 149914 h 35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1991" h="352501">
                    <a:moveTo>
                      <a:pt x="471992" y="201485"/>
                    </a:moveTo>
                    <a:lnTo>
                      <a:pt x="471992" y="0"/>
                    </a:lnTo>
                    <a:lnTo>
                      <a:pt x="256112" y="26692"/>
                    </a:lnTo>
                    <a:lnTo>
                      <a:pt x="256112" y="352501"/>
                    </a:lnTo>
                    <a:lnTo>
                      <a:pt x="215879" y="352501"/>
                    </a:lnTo>
                    <a:lnTo>
                      <a:pt x="215879" y="26656"/>
                    </a:lnTo>
                    <a:lnTo>
                      <a:pt x="0" y="0"/>
                    </a:lnTo>
                    <a:lnTo>
                      <a:pt x="0" y="14991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" name="Freeform: Shape 865">
              <a:extLst>
                <a:ext uri="{FF2B5EF4-FFF2-40B4-BE49-F238E27FC236}">
                  <a16:creationId xmlns:a16="http://schemas.microsoft.com/office/drawing/2014/main" id="{10167E1A-23F5-1051-42FD-92454638AA6B}"/>
                </a:ext>
              </a:extLst>
            </p:cNvPr>
            <p:cNvSpPr/>
            <p:nvPr/>
          </p:nvSpPr>
          <p:spPr>
            <a:xfrm>
              <a:off x="2323506" y="1302198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6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6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866">
              <a:extLst>
                <a:ext uri="{FF2B5EF4-FFF2-40B4-BE49-F238E27FC236}">
                  <a16:creationId xmlns:a16="http://schemas.microsoft.com/office/drawing/2014/main" id="{AD58E8B9-631B-53FD-5872-BAB9A4AC4726}"/>
                </a:ext>
              </a:extLst>
            </p:cNvPr>
            <p:cNvSpPr/>
            <p:nvPr/>
          </p:nvSpPr>
          <p:spPr>
            <a:xfrm>
              <a:off x="2323506" y="1044771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5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5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867">
              <a:extLst>
                <a:ext uri="{FF2B5EF4-FFF2-40B4-BE49-F238E27FC236}">
                  <a16:creationId xmlns:a16="http://schemas.microsoft.com/office/drawing/2014/main" id="{83E8D025-6308-A822-355B-B43AF488E016}"/>
                </a:ext>
              </a:extLst>
            </p:cNvPr>
            <p:cNvSpPr/>
            <p:nvPr/>
          </p:nvSpPr>
          <p:spPr>
            <a:xfrm>
              <a:off x="2322405" y="1010189"/>
              <a:ext cx="40197" cy="3554"/>
            </a:xfrm>
            <a:custGeom>
              <a:avLst/>
              <a:gdLst>
                <a:gd name="connsiteX0" fmla="*/ 40198 w 40197"/>
                <a:gd name="connsiteY0" fmla="*/ 0 h 3554"/>
                <a:gd name="connsiteX1" fmla="*/ 0 w 40197"/>
                <a:gd name="connsiteY1" fmla="*/ 0 h 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97" h="3554">
                  <a:moveTo>
                    <a:pt x="40198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868">
              <a:extLst>
                <a:ext uri="{FF2B5EF4-FFF2-40B4-BE49-F238E27FC236}">
                  <a16:creationId xmlns:a16="http://schemas.microsoft.com/office/drawing/2014/main" id="{CA92CF4C-5506-90BE-6472-90FA188D1078}"/>
                </a:ext>
              </a:extLst>
            </p:cNvPr>
            <p:cNvSpPr/>
            <p:nvPr/>
          </p:nvSpPr>
          <p:spPr>
            <a:xfrm>
              <a:off x="2106490" y="1148659"/>
              <a:ext cx="3554" cy="66107"/>
            </a:xfrm>
            <a:custGeom>
              <a:avLst/>
              <a:gdLst>
                <a:gd name="connsiteX0" fmla="*/ 0 w 3554"/>
                <a:gd name="connsiteY0" fmla="*/ 0 h 66107"/>
                <a:gd name="connsiteX1" fmla="*/ 0 w 3554"/>
                <a:gd name="connsiteY1" fmla="*/ 66107 h 6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4" h="66107">
                  <a:moveTo>
                    <a:pt x="0" y="0"/>
                  </a:moveTo>
                  <a:lnTo>
                    <a:pt x="0" y="66107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869">
              <a:extLst>
                <a:ext uri="{FF2B5EF4-FFF2-40B4-BE49-F238E27FC236}">
                  <a16:creationId xmlns:a16="http://schemas.microsoft.com/office/drawing/2014/main" id="{525F522D-CC14-E61B-C47A-F80CA55818B6}"/>
                </a:ext>
              </a:extLst>
            </p:cNvPr>
            <p:cNvSpPr/>
            <p:nvPr/>
          </p:nvSpPr>
          <p:spPr>
            <a:xfrm>
              <a:off x="2147860" y="952398"/>
              <a:ext cx="194625" cy="57790"/>
            </a:xfrm>
            <a:custGeom>
              <a:avLst/>
              <a:gdLst>
                <a:gd name="connsiteX0" fmla="*/ 0 w 194625"/>
                <a:gd name="connsiteY0" fmla="*/ 36252 h 57790"/>
                <a:gd name="connsiteX1" fmla="*/ 0 w 194625"/>
                <a:gd name="connsiteY1" fmla="*/ 0 h 57790"/>
                <a:gd name="connsiteX2" fmla="*/ 194626 w 194625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625" h="57790">
                  <a:moveTo>
                    <a:pt x="0" y="36252"/>
                  </a:moveTo>
                  <a:lnTo>
                    <a:pt x="0" y="0"/>
                  </a:lnTo>
                  <a:lnTo>
                    <a:pt x="194626" y="5779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870">
              <a:extLst>
                <a:ext uri="{FF2B5EF4-FFF2-40B4-BE49-F238E27FC236}">
                  <a16:creationId xmlns:a16="http://schemas.microsoft.com/office/drawing/2014/main" id="{51D1D474-E74B-3677-3955-68B3A7FF4B42}"/>
                </a:ext>
              </a:extLst>
            </p:cNvPr>
            <p:cNvSpPr/>
            <p:nvPr/>
          </p:nvSpPr>
          <p:spPr>
            <a:xfrm>
              <a:off x="2347995" y="952398"/>
              <a:ext cx="194589" cy="57790"/>
            </a:xfrm>
            <a:custGeom>
              <a:avLst/>
              <a:gdLst>
                <a:gd name="connsiteX0" fmla="*/ 194590 w 194589"/>
                <a:gd name="connsiteY0" fmla="*/ 36252 h 57790"/>
                <a:gd name="connsiteX1" fmla="*/ 194590 w 194589"/>
                <a:gd name="connsiteY1" fmla="*/ 0 h 57790"/>
                <a:gd name="connsiteX2" fmla="*/ 0 w 194589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589" h="57790">
                  <a:moveTo>
                    <a:pt x="194590" y="36252"/>
                  </a:moveTo>
                  <a:lnTo>
                    <a:pt x="194590" y="0"/>
                  </a:lnTo>
                  <a:lnTo>
                    <a:pt x="0" y="5779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147B832-A786-561E-8EBF-203883C9FA64}"/>
              </a:ext>
            </a:extLst>
          </p:cNvPr>
          <p:cNvGrpSpPr/>
          <p:nvPr/>
        </p:nvGrpSpPr>
        <p:grpSpPr>
          <a:xfrm>
            <a:off x="10512487" y="2154830"/>
            <a:ext cx="758718" cy="438608"/>
            <a:chOff x="4898440" y="859854"/>
            <a:chExt cx="758718" cy="438608"/>
          </a:xfrm>
        </p:grpSpPr>
        <p:sp>
          <p:nvSpPr>
            <p:cNvPr id="55" name="Freeform: Shape 931">
              <a:extLst>
                <a:ext uri="{FF2B5EF4-FFF2-40B4-BE49-F238E27FC236}">
                  <a16:creationId xmlns:a16="http://schemas.microsoft.com/office/drawing/2014/main" id="{92FB57A7-60E7-6235-C2B4-788E84B92FA7}"/>
                </a:ext>
              </a:extLst>
            </p:cNvPr>
            <p:cNvSpPr/>
            <p:nvPr/>
          </p:nvSpPr>
          <p:spPr>
            <a:xfrm>
              <a:off x="4898440" y="859854"/>
              <a:ext cx="599442" cy="190785"/>
            </a:xfrm>
            <a:custGeom>
              <a:avLst/>
              <a:gdLst>
                <a:gd name="connsiteX0" fmla="*/ 322343 w 599442"/>
                <a:gd name="connsiteY0" fmla="*/ 190785 h 190785"/>
                <a:gd name="connsiteX1" fmla="*/ 0 w 599442"/>
                <a:gd name="connsiteY1" fmla="*/ 190785 h 190785"/>
                <a:gd name="connsiteX2" fmla="*/ 0 w 599442"/>
                <a:gd name="connsiteY2" fmla="*/ 0 h 190785"/>
                <a:gd name="connsiteX3" fmla="*/ 599443 w 599442"/>
                <a:gd name="connsiteY3" fmla="*/ 0 h 190785"/>
                <a:gd name="connsiteX4" fmla="*/ 599443 w 599442"/>
                <a:gd name="connsiteY4" fmla="*/ 88463 h 19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442" h="190785">
                  <a:moveTo>
                    <a:pt x="322343" y="190785"/>
                  </a:moveTo>
                  <a:lnTo>
                    <a:pt x="0" y="190785"/>
                  </a:lnTo>
                  <a:lnTo>
                    <a:pt x="0" y="0"/>
                  </a:lnTo>
                  <a:lnTo>
                    <a:pt x="599443" y="0"/>
                  </a:lnTo>
                  <a:lnTo>
                    <a:pt x="599443" y="8846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932">
              <a:extLst>
                <a:ext uri="{FF2B5EF4-FFF2-40B4-BE49-F238E27FC236}">
                  <a16:creationId xmlns:a16="http://schemas.microsoft.com/office/drawing/2014/main" id="{C01F3F66-7A32-3CB6-3158-479D7661E1E4}"/>
                </a:ext>
              </a:extLst>
            </p:cNvPr>
            <p:cNvSpPr/>
            <p:nvPr/>
          </p:nvSpPr>
          <p:spPr>
            <a:xfrm>
              <a:off x="5251239" y="980459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933">
              <a:extLst>
                <a:ext uri="{FF2B5EF4-FFF2-40B4-BE49-F238E27FC236}">
                  <a16:creationId xmlns:a16="http://schemas.microsoft.com/office/drawing/2014/main" id="{6F96B3C3-9B8D-0F78-3A2A-E0B798F05DD5}"/>
                </a:ext>
              </a:extLst>
            </p:cNvPr>
            <p:cNvSpPr/>
            <p:nvPr/>
          </p:nvSpPr>
          <p:spPr>
            <a:xfrm>
              <a:off x="5249385" y="1158101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934">
              <a:extLst>
                <a:ext uri="{FF2B5EF4-FFF2-40B4-BE49-F238E27FC236}">
                  <a16:creationId xmlns:a16="http://schemas.microsoft.com/office/drawing/2014/main" id="{AE52DFE2-ABF7-CAB7-BB9A-332ECAA4F05D}"/>
                </a:ext>
              </a:extLst>
            </p:cNvPr>
            <p:cNvSpPr/>
            <p:nvPr/>
          </p:nvSpPr>
          <p:spPr>
            <a:xfrm>
              <a:off x="5293575" y="1017739"/>
              <a:ext cx="63609" cy="65799"/>
            </a:xfrm>
            <a:custGeom>
              <a:avLst/>
              <a:gdLst>
                <a:gd name="connsiteX0" fmla="*/ 0 w 63609"/>
                <a:gd name="connsiteY0" fmla="*/ 0 h 65799"/>
                <a:gd name="connsiteX1" fmla="*/ 0 w 63609"/>
                <a:gd name="connsiteY1" fmla="*/ 65800 h 65799"/>
                <a:gd name="connsiteX2" fmla="*/ 63609 w 63609"/>
                <a:gd name="connsiteY2" fmla="*/ 32900 h 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09" h="65799">
                  <a:moveTo>
                    <a:pt x="0" y="0"/>
                  </a:moveTo>
                  <a:lnTo>
                    <a:pt x="0" y="65800"/>
                  </a:lnTo>
                  <a:lnTo>
                    <a:pt x="63609" y="32900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935">
              <a:extLst>
                <a:ext uri="{FF2B5EF4-FFF2-40B4-BE49-F238E27FC236}">
                  <a16:creationId xmlns:a16="http://schemas.microsoft.com/office/drawing/2014/main" id="{A161B583-608D-C23B-D02A-F946300C996F}"/>
                </a:ext>
              </a:extLst>
            </p:cNvPr>
            <p:cNvSpPr/>
            <p:nvPr/>
          </p:nvSpPr>
          <p:spPr>
            <a:xfrm>
              <a:off x="4953034" y="895702"/>
              <a:ext cx="26033" cy="119130"/>
            </a:xfrm>
            <a:custGeom>
              <a:avLst/>
              <a:gdLst>
                <a:gd name="connsiteX0" fmla="*/ 26033 w 26033"/>
                <a:gd name="connsiteY0" fmla="*/ 119130 h 119130"/>
                <a:gd name="connsiteX1" fmla="*/ 0 w 26033"/>
                <a:gd name="connsiteY1" fmla="*/ 59481 h 119130"/>
                <a:gd name="connsiteX2" fmla="*/ 25865 w 26033"/>
                <a:gd name="connsiteY2" fmla="*/ 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26033" y="119130"/>
                  </a:moveTo>
                  <a:cubicBezTo>
                    <a:pt x="10026" y="104260"/>
                    <a:pt x="0" y="83029"/>
                    <a:pt x="0" y="59481"/>
                  </a:cubicBezTo>
                  <a:cubicBezTo>
                    <a:pt x="0" y="35975"/>
                    <a:pt x="9942" y="14828"/>
                    <a:pt x="25865" y="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936">
              <a:extLst>
                <a:ext uri="{FF2B5EF4-FFF2-40B4-BE49-F238E27FC236}">
                  <a16:creationId xmlns:a16="http://schemas.microsoft.com/office/drawing/2014/main" id="{7F6E315C-DF06-F000-4000-6C10DFF99D5D}"/>
                </a:ext>
              </a:extLst>
            </p:cNvPr>
            <p:cNvSpPr/>
            <p:nvPr/>
          </p:nvSpPr>
          <p:spPr>
            <a:xfrm>
              <a:off x="5131856" y="895702"/>
              <a:ext cx="26033" cy="119130"/>
            </a:xfrm>
            <a:custGeom>
              <a:avLst/>
              <a:gdLst>
                <a:gd name="connsiteX0" fmla="*/ 0 w 26033"/>
                <a:gd name="connsiteY0" fmla="*/ 0 h 119130"/>
                <a:gd name="connsiteX1" fmla="*/ 26033 w 26033"/>
                <a:gd name="connsiteY1" fmla="*/ 59649 h 119130"/>
                <a:gd name="connsiteX2" fmla="*/ 169 w 26033"/>
                <a:gd name="connsiteY2" fmla="*/ 11913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0" y="0"/>
                  </a:moveTo>
                  <a:cubicBezTo>
                    <a:pt x="16008" y="14870"/>
                    <a:pt x="26033" y="36101"/>
                    <a:pt x="26033" y="59649"/>
                  </a:cubicBezTo>
                  <a:cubicBezTo>
                    <a:pt x="26033" y="83155"/>
                    <a:pt x="16092" y="104302"/>
                    <a:pt x="169" y="11913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937">
              <a:extLst>
                <a:ext uri="{FF2B5EF4-FFF2-40B4-BE49-F238E27FC236}">
                  <a16:creationId xmlns:a16="http://schemas.microsoft.com/office/drawing/2014/main" id="{9D334406-3742-9DAE-453C-D83AA5CA3740}"/>
                </a:ext>
              </a:extLst>
            </p:cNvPr>
            <p:cNvSpPr/>
            <p:nvPr/>
          </p:nvSpPr>
          <p:spPr>
            <a:xfrm>
              <a:off x="5042087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938">
              <a:extLst>
                <a:ext uri="{FF2B5EF4-FFF2-40B4-BE49-F238E27FC236}">
                  <a16:creationId xmlns:a16="http://schemas.microsoft.com/office/drawing/2014/main" id="{2793E483-30E7-EA05-7972-41327230A637}"/>
                </a:ext>
              </a:extLst>
            </p:cNvPr>
            <p:cNvSpPr/>
            <p:nvPr/>
          </p:nvSpPr>
          <p:spPr>
            <a:xfrm>
              <a:off x="5002026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939">
              <a:extLst>
                <a:ext uri="{FF2B5EF4-FFF2-40B4-BE49-F238E27FC236}">
                  <a16:creationId xmlns:a16="http://schemas.microsoft.com/office/drawing/2014/main" id="{6A22A4DB-11FD-EBDD-7A91-C90D9B826584}"/>
                </a:ext>
              </a:extLst>
            </p:cNvPr>
            <p:cNvSpPr/>
            <p:nvPr/>
          </p:nvSpPr>
          <p:spPr>
            <a:xfrm>
              <a:off x="5082401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3" name="Graphic 2034">
              <a:extLst>
                <a:ext uri="{FF2B5EF4-FFF2-40B4-BE49-F238E27FC236}">
                  <a16:creationId xmlns:a16="http://schemas.microsoft.com/office/drawing/2014/main" id="{9B150721-5F23-011B-9CE6-29CE6DA5BBDD}"/>
                </a:ext>
              </a:extLst>
            </p:cNvPr>
            <p:cNvGrpSpPr/>
            <p:nvPr/>
          </p:nvGrpSpPr>
          <p:grpSpPr>
            <a:xfrm>
              <a:off x="5282875" y="1228282"/>
              <a:ext cx="99626" cy="44568"/>
              <a:chOff x="5282875" y="1228282"/>
              <a:chExt cx="99626" cy="44568"/>
            </a:xfrm>
          </p:grpSpPr>
          <p:sp>
            <p:nvSpPr>
              <p:cNvPr id="83" name="Freeform: Shape 945">
                <a:extLst>
                  <a:ext uri="{FF2B5EF4-FFF2-40B4-BE49-F238E27FC236}">
                    <a16:creationId xmlns:a16="http://schemas.microsoft.com/office/drawing/2014/main" id="{EA5B1B5C-D7FE-C260-2E3B-4791783891CA}"/>
                  </a:ext>
                </a:extLst>
              </p:cNvPr>
              <p:cNvSpPr/>
              <p:nvPr/>
            </p:nvSpPr>
            <p:spPr>
              <a:xfrm>
                <a:off x="5282875" y="1237844"/>
                <a:ext cx="86061" cy="35006"/>
              </a:xfrm>
              <a:custGeom>
                <a:avLst/>
                <a:gdLst>
                  <a:gd name="connsiteX0" fmla="*/ 0 w 86061"/>
                  <a:gd name="connsiteY0" fmla="*/ 3876 h 35006"/>
                  <a:gd name="connsiteX1" fmla="*/ 42504 w 86061"/>
                  <a:gd name="connsiteY1" fmla="*/ 35006 h 35006"/>
                  <a:gd name="connsiteX2" fmla="*/ 86062 w 86061"/>
                  <a:gd name="connsiteY2" fmla="*/ 0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061" h="35006">
                    <a:moveTo>
                      <a:pt x="0" y="3876"/>
                    </a:moveTo>
                    <a:cubicBezTo>
                      <a:pt x="5729" y="21905"/>
                      <a:pt x="22579" y="35006"/>
                      <a:pt x="42504" y="35006"/>
                    </a:cubicBezTo>
                    <a:cubicBezTo>
                      <a:pt x="63820" y="35006"/>
                      <a:pt x="81681" y="20010"/>
                      <a:pt x="86062" y="0"/>
                    </a:cubicBezTo>
                  </a:path>
                </a:pathLst>
              </a:custGeom>
              <a:no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946">
                <a:extLst>
                  <a:ext uri="{FF2B5EF4-FFF2-40B4-BE49-F238E27FC236}">
                    <a16:creationId xmlns:a16="http://schemas.microsoft.com/office/drawing/2014/main" id="{4366C2EC-52A9-343A-0185-8187951B2C6D}"/>
                  </a:ext>
                </a:extLst>
              </p:cNvPr>
              <p:cNvSpPr/>
              <p:nvPr/>
            </p:nvSpPr>
            <p:spPr>
              <a:xfrm>
                <a:off x="5352719" y="1228282"/>
                <a:ext cx="29782" cy="27886"/>
              </a:xfrm>
              <a:custGeom>
                <a:avLst/>
                <a:gdLst>
                  <a:gd name="connsiteX0" fmla="*/ 28350 w 29782"/>
                  <a:gd name="connsiteY0" fmla="*/ 27887 h 27886"/>
                  <a:gd name="connsiteX1" fmla="*/ 15839 w 29782"/>
                  <a:gd name="connsiteY1" fmla="*/ 12006 h 27886"/>
                  <a:gd name="connsiteX2" fmla="*/ 0 w 29782"/>
                  <a:gd name="connsiteY2" fmla="*/ 24559 h 27886"/>
                  <a:gd name="connsiteX3" fmla="*/ 1390 w 29782"/>
                  <a:gd name="connsiteY3" fmla="*/ 12511 h 27886"/>
                  <a:gd name="connsiteX4" fmla="*/ 17271 w 29782"/>
                  <a:gd name="connsiteY4" fmla="*/ 0 h 27886"/>
                  <a:gd name="connsiteX5" fmla="*/ 29783 w 29782"/>
                  <a:gd name="connsiteY5" fmla="*/ 15839 h 2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886">
                    <a:moveTo>
                      <a:pt x="28350" y="27887"/>
                    </a:moveTo>
                    <a:lnTo>
                      <a:pt x="15839" y="12006"/>
                    </a:lnTo>
                    <a:lnTo>
                      <a:pt x="0" y="24559"/>
                    </a:lnTo>
                    <a:lnTo>
                      <a:pt x="1390" y="12511"/>
                    </a:lnTo>
                    <a:lnTo>
                      <a:pt x="17271" y="0"/>
                    </a:lnTo>
                    <a:lnTo>
                      <a:pt x="29783" y="15839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9" name="Graphic 2034">
              <a:extLst>
                <a:ext uri="{FF2B5EF4-FFF2-40B4-BE49-F238E27FC236}">
                  <a16:creationId xmlns:a16="http://schemas.microsoft.com/office/drawing/2014/main" id="{AF90EE8E-6116-72CA-6084-9BCF0F919CB1}"/>
                </a:ext>
              </a:extLst>
            </p:cNvPr>
            <p:cNvGrpSpPr/>
            <p:nvPr/>
          </p:nvGrpSpPr>
          <p:grpSpPr>
            <a:xfrm>
              <a:off x="5268300" y="1183671"/>
              <a:ext cx="100384" cy="44610"/>
              <a:chOff x="5268300" y="1183671"/>
              <a:chExt cx="100384" cy="44610"/>
            </a:xfrm>
          </p:grpSpPr>
          <p:sp>
            <p:nvSpPr>
              <p:cNvPr id="81" name="Freeform: Shape 943">
                <a:extLst>
                  <a:ext uri="{FF2B5EF4-FFF2-40B4-BE49-F238E27FC236}">
                    <a16:creationId xmlns:a16="http://schemas.microsoft.com/office/drawing/2014/main" id="{659980A5-5E26-6FC0-0DDD-920AC3F17063}"/>
                  </a:ext>
                </a:extLst>
              </p:cNvPr>
              <p:cNvSpPr/>
              <p:nvPr/>
            </p:nvSpPr>
            <p:spPr>
              <a:xfrm>
                <a:off x="5281822" y="1183671"/>
                <a:ext cx="86862" cy="35006"/>
              </a:xfrm>
              <a:custGeom>
                <a:avLst/>
                <a:gdLst>
                  <a:gd name="connsiteX0" fmla="*/ 86862 w 86862"/>
                  <a:gd name="connsiteY0" fmla="*/ 33953 h 35006"/>
                  <a:gd name="connsiteX1" fmla="*/ 43558 w 86862"/>
                  <a:gd name="connsiteY1" fmla="*/ 0 h 35006"/>
                  <a:gd name="connsiteX2" fmla="*/ 0 w 86862"/>
                  <a:gd name="connsiteY2" fmla="*/ 35006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862" h="35006">
                    <a:moveTo>
                      <a:pt x="86862" y="33953"/>
                    </a:moveTo>
                    <a:cubicBezTo>
                      <a:pt x="82102" y="14491"/>
                      <a:pt x="64494" y="0"/>
                      <a:pt x="43558" y="0"/>
                    </a:cubicBezTo>
                    <a:cubicBezTo>
                      <a:pt x="22242" y="0"/>
                      <a:pt x="4381" y="14997"/>
                      <a:pt x="0" y="35006"/>
                    </a:cubicBezTo>
                  </a:path>
                </a:pathLst>
              </a:custGeom>
              <a:no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944">
                <a:extLst>
                  <a:ext uri="{FF2B5EF4-FFF2-40B4-BE49-F238E27FC236}">
                    <a16:creationId xmlns:a16="http://schemas.microsoft.com/office/drawing/2014/main" id="{07C049FD-9B3D-65EC-FFE4-2B7E3A279E5E}"/>
                  </a:ext>
                </a:extLst>
              </p:cNvPr>
              <p:cNvSpPr/>
              <p:nvPr/>
            </p:nvSpPr>
            <p:spPr>
              <a:xfrm>
                <a:off x="5268300" y="1200353"/>
                <a:ext cx="29782" cy="27929"/>
              </a:xfrm>
              <a:custGeom>
                <a:avLst/>
                <a:gdLst>
                  <a:gd name="connsiteX0" fmla="*/ 1390 w 29782"/>
                  <a:gd name="connsiteY0" fmla="*/ 0 h 27929"/>
                  <a:gd name="connsiteX1" fmla="*/ 13901 w 29782"/>
                  <a:gd name="connsiteY1" fmla="*/ 15881 h 27929"/>
                  <a:gd name="connsiteX2" fmla="*/ 29783 w 29782"/>
                  <a:gd name="connsiteY2" fmla="*/ 3370 h 27929"/>
                  <a:gd name="connsiteX3" fmla="*/ 28350 w 29782"/>
                  <a:gd name="connsiteY3" fmla="*/ 15418 h 27929"/>
                  <a:gd name="connsiteX4" fmla="*/ 12511 w 29782"/>
                  <a:gd name="connsiteY4" fmla="*/ 27929 h 27929"/>
                  <a:gd name="connsiteX5" fmla="*/ 0 w 29782"/>
                  <a:gd name="connsiteY5" fmla="*/ 12048 h 2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929">
                    <a:moveTo>
                      <a:pt x="1390" y="0"/>
                    </a:moveTo>
                    <a:lnTo>
                      <a:pt x="13901" y="15881"/>
                    </a:lnTo>
                    <a:lnTo>
                      <a:pt x="29783" y="3370"/>
                    </a:lnTo>
                    <a:lnTo>
                      <a:pt x="28350" y="15418"/>
                    </a:lnTo>
                    <a:lnTo>
                      <a:pt x="12511" y="27929"/>
                    </a:lnTo>
                    <a:lnTo>
                      <a:pt x="0" y="12048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80" name="Connector: Elbow 942">
              <a:extLst>
                <a:ext uri="{FF2B5EF4-FFF2-40B4-BE49-F238E27FC236}">
                  <a16:creationId xmlns:a16="http://schemas.microsoft.com/office/drawing/2014/main" id="{5F570F41-19DF-9F6C-143E-5FD7A794162D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84" y="1088776"/>
              <a:ext cx="217297" cy="143688"/>
            </a:xfrm>
            <a:prstGeom prst="bentConnector3">
              <a:avLst>
                <a:gd name="adj1" fmla="val 2659"/>
              </a:avLst>
            </a:prstGeom>
            <a:ln w="12700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5A9EF34-AC0E-5336-43E1-3B7DA39F8F72}"/>
              </a:ext>
            </a:extLst>
          </p:cNvPr>
          <p:cNvGrpSpPr/>
          <p:nvPr/>
        </p:nvGrpSpPr>
        <p:grpSpPr>
          <a:xfrm>
            <a:off x="4945960" y="2344119"/>
            <a:ext cx="617841" cy="442614"/>
            <a:chOff x="2402507" y="1939950"/>
            <a:chExt cx="617841" cy="442614"/>
          </a:xfrm>
        </p:grpSpPr>
        <p:grpSp>
          <p:nvGrpSpPr>
            <p:cNvPr id="86" name="Graphic 4081">
              <a:extLst>
                <a:ext uri="{FF2B5EF4-FFF2-40B4-BE49-F238E27FC236}">
                  <a16:creationId xmlns:a16="http://schemas.microsoft.com/office/drawing/2014/main" id="{C3E31578-DD38-5EBB-7446-881A5DBB987C}"/>
                </a:ext>
              </a:extLst>
            </p:cNvPr>
            <p:cNvGrpSpPr/>
            <p:nvPr/>
          </p:nvGrpSpPr>
          <p:grpSpPr>
            <a:xfrm>
              <a:off x="2699794" y="2064511"/>
              <a:ext cx="198418" cy="198456"/>
              <a:chOff x="2699794" y="2064511"/>
              <a:chExt cx="198418" cy="198456"/>
            </a:xfrm>
            <a:noFill/>
          </p:grpSpPr>
          <p:sp>
            <p:nvSpPr>
              <p:cNvPr id="114" name="Freeform: Shape 40">
                <a:extLst>
                  <a:ext uri="{FF2B5EF4-FFF2-40B4-BE49-F238E27FC236}">
                    <a16:creationId xmlns:a16="http://schemas.microsoft.com/office/drawing/2014/main" id="{C1B44D77-8C8B-9430-4736-5706D52378D0}"/>
                  </a:ext>
                </a:extLst>
              </p:cNvPr>
              <p:cNvSpPr/>
              <p:nvPr/>
            </p:nvSpPr>
            <p:spPr>
              <a:xfrm>
                <a:off x="2699794" y="2064511"/>
                <a:ext cx="198418" cy="198456"/>
              </a:xfrm>
              <a:custGeom>
                <a:avLst/>
                <a:gdLst>
                  <a:gd name="connsiteX0" fmla="*/ 18872 w 198418"/>
                  <a:gd name="connsiteY0" fmla="*/ 157340 h 198456"/>
                  <a:gd name="connsiteX1" fmla="*/ 22889 w 198418"/>
                  <a:gd name="connsiteY1" fmla="*/ 161963 h 198456"/>
                  <a:gd name="connsiteX2" fmla="*/ 26943 w 198418"/>
                  <a:gd name="connsiteY2" fmla="*/ 166587 h 198456"/>
                  <a:gd name="connsiteX3" fmla="*/ 30960 w 198418"/>
                  <a:gd name="connsiteY3" fmla="*/ 171210 h 198456"/>
                  <a:gd name="connsiteX4" fmla="*/ 58396 w 198418"/>
                  <a:gd name="connsiteY4" fmla="*/ 157151 h 198456"/>
                  <a:gd name="connsiteX5" fmla="*/ 78026 w 198418"/>
                  <a:gd name="connsiteY5" fmla="*/ 166814 h 198456"/>
                  <a:gd name="connsiteX6" fmla="*/ 83521 w 198418"/>
                  <a:gd name="connsiteY6" fmla="*/ 197206 h 198456"/>
                  <a:gd name="connsiteX7" fmla="*/ 89622 w 198418"/>
                  <a:gd name="connsiteY7" fmla="*/ 197623 h 198456"/>
                  <a:gd name="connsiteX8" fmla="*/ 95723 w 198418"/>
                  <a:gd name="connsiteY8" fmla="*/ 198040 h 198456"/>
                  <a:gd name="connsiteX9" fmla="*/ 101824 w 198418"/>
                  <a:gd name="connsiteY9" fmla="*/ 198456 h 198456"/>
                  <a:gd name="connsiteX10" fmla="*/ 111298 w 198418"/>
                  <a:gd name="connsiteY10" fmla="*/ 169050 h 198456"/>
                  <a:gd name="connsiteX11" fmla="*/ 131913 w 198418"/>
                  <a:gd name="connsiteY11" fmla="*/ 162039 h 198456"/>
                  <a:gd name="connsiteX12" fmla="*/ 157340 w 198418"/>
                  <a:gd name="connsiteY12" fmla="*/ 179660 h 198456"/>
                  <a:gd name="connsiteX13" fmla="*/ 161963 w 198418"/>
                  <a:gd name="connsiteY13" fmla="*/ 175606 h 198456"/>
                  <a:gd name="connsiteX14" fmla="*/ 166587 w 198418"/>
                  <a:gd name="connsiteY14" fmla="*/ 171589 h 198456"/>
                  <a:gd name="connsiteX15" fmla="*/ 171210 w 198418"/>
                  <a:gd name="connsiteY15" fmla="*/ 167534 h 198456"/>
                  <a:gd name="connsiteX16" fmla="*/ 157075 w 198418"/>
                  <a:gd name="connsiteY16" fmla="*/ 139984 h 198456"/>
                  <a:gd name="connsiteX17" fmla="*/ 166738 w 198418"/>
                  <a:gd name="connsiteY17" fmla="*/ 120468 h 198456"/>
                  <a:gd name="connsiteX18" fmla="*/ 197168 w 198418"/>
                  <a:gd name="connsiteY18" fmla="*/ 114936 h 198456"/>
                  <a:gd name="connsiteX19" fmla="*/ 197585 w 198418"/>
                  <a:gd name="connsiteY19" fmla="*/ 108835 h 198456"/>
                  <a:gd name="connsiteX20" fmla="*/ 198002 w 198418"/>
                  <a:gd name="connsiteY20" fmla="*/ 102733 h 198456"/>
                  <a:gd name="connsiteX21" fmla="*/ 198419 w 198418"/>
                  <a:gd name="connsiteY21" fmla="*/ 96632 h 198456"/>
                  <a:gd name="connsiteX22" fmla="*/ 169050 w 198418"/>
                  <a:gd name="connsiteY22" fmla="*/ 87159 h 198456"/>
                  <a:gd name="connsiteX23" fmla="*/ 162077 w 198418"/>
                  <a:gd name="connsiteY23" fmla="*/ 66430 h 198456"/>
                  <a:gd name="connsiteX24" fmla="*/ 179623 w 198418"/>
                  <a:gd name="connsiteY24" fmla="*/ 41078 h 198456"/>
                  <a:gd name="connsiteX25" fmla="*/ 175606 w 198418"/>
                  <a:gd name="connsiteY25" fmla="*/ 36455 h 198456"/>
                  <a:gd name="connsiteX26" fmla="*/ 171551 w 198418"/>
                  <a:gd name="connsiteY26" fmla="*/ 31832 h 198456"/>
                  <a:gd name="connsiteX27" fmla="*/ 167534 w 198418"/>
                  <a:gd name="connsiteY27" fmla="*/ 27209 h 198456"/>
                  <a:gd name="connsiteX28" fmla="*/ 140136 w 198418"/>
                  <a:gd name="connsiteY28" fmla="*/ 41268 h 198456"/>
                  <a:gd name="connsiteX29" fmla="*/ 120430 w 198418"/>
                  <a:gd name="connsiteY29" fmla="*/ 31491 h 198456"/>
                  <a:gd name="connsiteX30" fmla="*/ 114936 w 198418"/>
                  <a:gd name="connsiteY30" fmla="*/ 1251 h 198456"/>
                  <a:gd name="connsiteX31" fmla="*/ 108835 w 198418"/>
                  <a:gd name="connsiteY31" fmla="*/ 834 h 198456"/>
                  <a:gd name="connsiteX32" fmla="*/ 102733 w 198418"/>
                  <a:gd name="connsiteY32" fmla="*/ 417 h 198456"/>
                  <a:gd name="connsiteX33" fmla="*/ 96632 w 198418"/>
                  <a:gd name="connsiteY33" fmla="*/ 0 h 198456"/>
                  <a:gd name="connsiteX34" fmla="*/ 87234 w 198418"/>
                  <a:gd name="connsiteY34" fmla="*/ 29217 h 198456"/>
                  <a:gd name="connsiteX35" fmla="*/ 66316 w 198418"/>
                  <a:gd name="connsiteY35" fmla="*/ 36303 h 198456"/>
                  <a:gd name="connsiteX36" fmla="*/ 41116 w 198418"/>
                  <a:gd name="connsiteY36" fmla="*/ 18834 h 198456"/>
                  <a:gd name="connsiteX37" fmla="*/ 36493 w 198418"/>
                  <a:gd name="connsiteY37" fmla="*/ 22889 h 198456"/>
                  <a:gd name="connsiteX38" fmla="*/ 31870 w 198418"/>
                  <a:gd name="connsiteY38" fmla="*/ 26905 h 198456"/>
                  <a:gd name="connsiteX39" fmla="*/ 27247 w 198418"/>
                  <a:gd name="connsiteY39" fmla="*/ 30960 h 198456"/>
                  <a:gd name="connsiteX40" fmla="*/ 41230 w 198418"/>
                  <a:gd name="connsiteY40" fmla="*/ 58245 h 198456"/>
                  <a:gd name="connsiteX41" fmla="*/ 31453 w 198418"/>
                  <a:gd name="connsiteY41" fmla="*/ 78064 h 198456"/>
                  <a:gd name="connsiteX42" fmla="*/ 1251 w 198418"/>
                  <a:gd name="connsiteY42" fmla="*/ 83521 h 198456"/>
                  <a:gd name="connsiteX43" fmla="*/ 834 w 198418"/>
                  <a:gd name="connsiteY43" fmla="*/ 89622 h 198456"/>
                  <a:gd name="connsiteX44" fmla="*/ 417 w 198418"/>
                  <a:gd name="connsiteY44" fmla="*/ 95723 h 198456"/>
                  <a:gd name="connsiteX45" fmla="*/ 0 w 198418"/>
                  <a:gd name="connsiteY45" fmla="*/ 101824 h 198456"/>
                  <a:gd name="connsiteX46" fmla="*/ 29255 w 198418"/>
                  <a:gd name="connsiteY46" fmla="*/ 111222 h 198456"/>
                  <a:gd name="connsiteX47" fmla="*/ 36341 w 198418"/>
                  <a:gd name="connsiteY47" fmla="*/ 132026 h 198456"/>
                  <a:gd name="connsiteX48" fmla="*/ 18872 w 198418"/>
                  <a:gd name="connsiteY48" fmla="*/ 157340 h 198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98418" h="198456">
                    <a:moveTo>
                      <a:pt x="18872" y="157340"/>
                    </a:moveTo>
                    <a:lnTo>
                      <a:pt x="22889" y="161963"/>
                    </a:lnTo>
                    <a:lnTo>
                      <a:pt x="26943" y="166587"/>
                    </a:lnTo>
                    <a:lnTo>
                      <a:pt x="30960" y="171210"/>
                    </a:lnTo>
                    <a:lnTo>
                      <a:pt x="58396" y="157151"/>
                    </a:lnTo>
                    <a:cubicBezTo>
                      <a:pt x="64497" y="161433"/>
                      <a:pt x="71091" y="164654"/>
                      <a:pt x="78026" y="166814"/>
                    </a:cubicBezTo>
                    <a:lnTo>
                      <a:pt x="83521" y="197206"/>
                    </a:lnTo>
                    <a:lnTo>
                      <a:pt x="89622" y="197623"/>
                    </a:lnTo>
                    <a:lnTo>
                      <a:pt x="95723" y="198040"/>
                    </a:lnTo>
                    <a:lnTo>
                      <a:pt x="101824" y="198456"/>
                    </a:lnTo>
                    <a:lnTo>
                      <a:pt x="111298" y="169050"/>
                    </a:lnTo>
                    <a:cubicBezTo>
                      <a:pt x="118384" y="167799"/>
                      <a:pt x="125357" y="165488"/>
                      <a:pt x="131913" y="162039"/>
                    </a:cubicBezTo>
                    <a:lnTo>
                      <a:pt x="157340" y="179660"/>
                    </a:lnTo>
                    <a:lnTo>
                      <a:pt x="161963" y="175606"/>
                    </a:lnTo>
                    <a:lnTo>
                      <a:pt x="166587" y="171589"/>
                    </a:lnTo>
                    <a:lnTo>
                      <a:pt x="171210" y="167534"/>
                    </a:lnTo>
                    <a:lnTo>
                      <a:pt x="157075" y="139984"/>
                    </a:lnTo>
                    <a:cubicBezTo>
                      <a:pt x="161357" y="133921"/>
                      <a:pt x="164578" y="127327"/>
                      <a:pt x="166738" y="120468"/>
                    </a:cubicBezTo>
                    <a:lnTo>
                      <a:pt x="197168" y="114936"/>
                    </a:lnTo>
                    <a:lnTo>
                      <a:pt x="197585" y="108835"/>
                    </a:lnTo>
                    <a:lnTo>
                      <a:pt x="198002" y="102733"/>
                    </a:lnTo>
                    <a:lnTo>
                      <a:pt x="198419" y="96632"/>
                    </a:lnTo>
                    <a:lnTo>
                      <a:pt x="169050" y="87159"/>
                    </a:lnTo>
                    <a:cubicBezTo>
                      <a:pt x="167837" y="80034"/>
                      <a:pt x="165488" y="73024"/>
                      <a:pt x="162077" y="66430"/>
                    </a:cubicBezTo>
                    <a:lnTo>
                      <a:pt x="179623" y="41078"/>
                    </a:lnTo>
                    <a:lnTo>
                      <a:pt x="175606" y="36455"/>
                    </a:lnTo>
                    <a:lnTo>
                      <a:pt x="171551" y="31832"/>
                    </a:lnTo>
                    <a:lnTo>
                      <a:pt x="167534" y="27209"/>
                    </a:lnTo>
                    <a:lnTo>
                      <a:pt x="140136" y="41268"/>
                    </a:lnTo>
                    <a:cubicBezTo>
                      <a:pt x="134035" y="36948"/>
                      <a:pt x="127365" y="33651"/>
                      <a:pt x="120430" y="31491"/>
                    </a:cubicBezTo>
                    <a:lnTo>
                      <a:pt x="114936" y="1251"/>
                    </a:lnTo>
                    <a:lnTo>
                      <a:pt x="108835" y="834"/>
                    </a:lnTo>
                    <a:lnTo>
                      <a:pt x="102733" y="417"/>
                    </a:lnTo>
                    <a:lnTo>
                      <a:pt x="96632" y="0"/>
                    </a:lnTo>
                    <a:lnTo>
                      <a:pt x="87234" y="29217"/>
                    </a:lnTo>
                    <a:cubicBezTo>
                      <a:pt x="80034" y="30430"/>
                      <a:pt x="72986" y="32817"/>
                      <a:pt x="66316" y="36303"/>
                    </a:cubicBezTo>
                    <a:lnTo>
                      <a:pt x="41116" y="18834"/>
                    </a:lnTo>
                    <a:lnTo>
                      <a:pt x="36493" y="22889"/>
                    </a:lnTo>
                    <a:lnTo>
                      <a:pt x="31870" y="26905"/>
                    </a:lnTo>
                    <a:lnTo>
                      <a:pt x="27247" y="30960"/>
                    </a:lnTo>
                    <a:lnTo>
                      <a:pt x="41230" y="58245"/>
                    </a:lnTo>
                    <a:cubicBezTo>
                      <a:pt x="36910" y="64384"/>
                      <a:pt x="33613" y="71053"/>
                      <a:pt x="31453" y="78064"/>
                    </a:cubicBezTo>
                    <a:lnTo>
                      <a:pt x="1251" y="83521"/>
                    </a:lnTo>
                    <a:lnTo>
                      <a:pt x="834" y="89622"/>
                    </a:lnTo>
                    <a:lnTo>
                      <a:pt x="417" y="95723"/>
                    </a:lnTo>
                    <a:lnTo>
                      <a:pt x="0" y="101824"/>
                    </a:lnTo>
                    <a:lnTo>
                      <a:pt x="29255" y="111222"/>
                    </a:lnTo>
                    <a:cubicBezTo>
                      <a:pt x="30506" y="118384"/>
                      <a:pt x="32855" y="125433"/>
                      <a:pt x="36341" y="132026"/>
                    </a:cubicBezTo>
                    <a:lnTo>
                      <a:pt x="18872" y="15734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7" name="Freeform: Shape 41">
                <a:extLst>
                  <a:ext uri="{FF2B5EF4-FFF2-40B4-BE49-F238E27FC236}">
                    <a16:creationId xmlns:a16="http://schemas.microsoft.com/office/drawing/2014/main" id="{D827C163-432E-CE74-6FB1-694B97B5C98F}"/>
                  </a:ext>
                </a:extLst>
              </p:cNvPr>
              <p:cNvSpPr/>
              <p:nvPr/>
            </p:nvSpPr>
            <p:spPr>
              <a:xfrm>
                <a:off x="2759517" y="2124120"/>
                <a:ext cx="79049" cy="79049"/>
              </a:xfrm>
              <a:custGeom>
                <a:avLst/>
                <a:gdLst>
                  <a:gd name="connsiteX0" fmla="*/ 79049 w 79049"/>
                  <a:gd name="connsiteY0" fmla="*/ 39525 h 79049"/>
                  <a:gd name="connsiteX1" fmla="*/ 39525 w 79049"/>
                  <a:gd name="connsiteY1" fmla="*/ 79049 h 79049"/>
                  <a:gd name="connsiteX2" fmla="*/ 0 w 79049"/>
                  <a:gd name="connsiteY2" fmla="*/ 39525 h 79049"/>
                  <a:gd name="connsiteX3" fmla="*/ 39525 w 79049"/>
                  <a:gd name="connsiteY3" fmla="*/ 0 h 79049"/>
                  <a:gd name="connsiteX4" fmla="*/ 79049 w 79049"/>
                  <a:gd name="connsiteY4" fmla="*/ 39525 h 7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049" h="79049">
                    <a:moveTo>
                      <a:pt x="79049" y="39525"/>
                    </a:moveTo>
                    <a:cubicBezTo>
                      <a:pt x="79049" y="61353"/>
                      <a:pt x="61353" y="79049"/>
                      <a:pt x="39525" y="79049"/>
                    </a:cubicBezTo>
                    <a:cubicBezTo>
                      <a:pt x="17696" y="79049"/>
                      <a:pt x="0" y="61353"/>
                      <a:pt x="0" y="39525"/>
                    </a:cubicBezTo>
                    <a:cubicBezTo>
                      <a:pt x="0" y="17696"/>
                      <a:pt x="17696" y="0"/>
                      <a:pt x="39525" y="0"/>
                    </a:cubicBezTo>
                    <a:cubicBezTo>
                      <a:pt x="61353" y="0"/>
                      <a:pt x="79049" y="17696"/>
                      <a:pt x="79049" y="3952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Graphic 4081">
              <a:extLst>
                <a:ext uri="{FF2B5EF4-FFF2-40B4-BE49-F238E27FC236}">
                  <a16:creationId xmlns:a16="http://schemas.microsoft.com/office/drawing/2014/main" id="{F1E07F1B-7C29-D27D-E55A-105685F3BA6E}"/>
                </a:ext>
              </a:extLst>
            </p:cNvPr>
            <p:cNvGrpSpPr/>
            <p:nvPr/>
          </p:nvGrpSpPr>
          <p:grpSpPr>
            <a:xfrm>
              <a:off x="2402507" y="1997096"/>
              <a:ext cx="273261" cy="302932"/>
              <a:chOff x="2402507" y="1997096"/>
              <a:chExt cx="273261" cy="302932"/>
            </a:xfrm>
            <a:noFill/>
          </p:grpSpPr>
          <p:sp>
            <p:nvSpPr>
              <p:cNvPr id="108" name="Freeform: Shape 35">
                <a:extLst>
                  <a:ext uri="{FF2B5EF4-FFF2-40B4-BE49-F238E27FC236}">
                    <a16:creationId xmlns:a16="http://schemas.microsoft.com/office/drawing/2014/main" id="{0C0FE034-06EF-46FD-3BF3-90412517777E}"/>
                  </a:ext>
                </a:extLst>
              </p:cNvPr>
              <p:cNvSpPr/>
              <p:nvPr/>
            </p:nvSpPr>
            <p:spPr>
              <a:xfrm>
                <a:off x="2402507" y="1997096"/>
                <a:ext cx="273261" cy="147904"/>
              </a:xfrm>
              <a:custGeom>
                <a:avLst/>
                <a:gdLst>
                  <a:gd name="connsiteX0" fmla="*/ 0 w 273261"/>
                  <a:gd name="connsiteY0" fmla="*/ 0 h 147904"/>
                  <a:gd name="connsiteX1" fmla="*/ 273261 w 273261"/>
                  <a:gd name="connsiteY1" fmla="*/ 147904 h 147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3261" h="147904">
                    <a:moveTo>
                      <a:pt x="0" y="0"/>
                    </a:moveTo>
                    <a:cubicBezTo>
                      <a:pt x="95496" y="0"/>
                      <a:pt x="186482" y="135361"/>
                      <a:pt x="273261" y="147904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36">
                <a:extLst>
                  <a:ext uri="{FF2B5EF4-FFF2-40B4-BE49-F238E27FC236}">
                    <a16:creationId xmlns:a16="http://schemas.microsoft.com/office/drawing/2014/main" id="{F681103B-0735-8B59-5E98-6B0FAF3CAF34}"/>
                  </a:ext>
                </a:extLst>
              </p:cNvPr>
              <p:cNvSpPr/>
              <p:nvPr/>
            </p:nvSpPr>
            <p:spPr>
              <a:xfrm>
                <a:off x="2408950" y="2217796"/>
                <a:ext cx="266781" cy="82232"/>
              </a:xfrm>
              <a:custGeom>
                <a:avLst/>
                <a:gdLst>
                  <a:gd name="connsiteX0" fmla="*/ 0 w 266781"/>
                  <a:gd name="connsiteY0" fmla="*/ 82232 h 82232"/>
                  <a:gd name="connsiteX1" fmla="*/ 178865 w 266781"/>
                  <a:gd name="connsiteY1" fmla="*/ 14552 h 82232"/>
                  <a:gd name="connsiteX2" fmla="*/ 266781 w 266781"/>
                  <a:gd name="connsiteY2" fmla="*/ 0 h 82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81" h="82232">
                    <a:moveTo>
                      <a:pt x="0" y="82232"/>
                    </a:moveTo>
                    <a:cubicBezTo>
                      <a:pt x="67036" y="60518"/>
                      <a:pt x="133694" y="21979"/>
                      <a:pt x="178865" y="14552"/>
                    </a:cubicBezTo>
                    <a:cubicBezTo>
                      <a:pt x="202132" y="10724"/>
                      <a:pt x="209332" y="22927"/>
                      <a:pt x="266781" y="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37">
                <a:extLst>
                  <a:ext uri="{FF2B5EF4-FFF2-40B4-BE49-F238E27FC236}">
                    <a16:creationId xmlns:a16="http://schemas.microsoft.com/office/drawing/2014/main" id="{36CC3097-2191-1B7B-0CA3-871874457138}"/>
                  </a:ext>
                </a:extLst>
              </p:cNvPr>
              <p:cNvSpPr/>
              <p:nvPr/>
            </p:nvSpPr>
            <p:spPr>
              <a:xfrm>
                <a:off x="2402507" y="2174008"/>
                <a:ext cx="266781" cy="66335"/>
              </a:xfrm>
              <a:custGeom>
                <a:avLst/>
                <a:gdLst>
                  <a:gd name="connsiteX0" fmla="*/ 0 w 273261"/>
                  <a:gd name="connsiteY0" fmla="*/ 66336 h 66335"/>
                  <a:gd name="connsiteX1" fmla="*/ 178713 w 273261"/>
                  <a:gd name="connsiteY1" fmla="*/ 3771 h 66335"/>
                  <a:gd name="connsiteX2" fmla="*/ 273261 w 273261"/>
                  <a:gd name="connsiteY2" fmla="*/ 11691 h 6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261" h="66335">
                    <a:moveTo>
                      <a:pt x="0" y="66336"/>
                    </a:moveTo>
                    <a:cubicBezTo>
                      <a:pt x="68780" y="56938"/>
                      <a:pt x="136309" y="7712"/>
                      <a:pt x="178713" y="3771"/>
                    </a:cubicBezTo>
                    <a:cubicBezTo>
                      <a:pt x="203345" y="1497"/>
                      <a:pt x="251206" y="-6650"/>
                      <a:pt x="273261" y="11691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38">
                <a:extLst>
                  <a:ext uri="{FF2B5EF4-FFF2-40B4-BE49-F238E27FC236}">
                    <a16:creationId xmlns:a16="http://schemas.microsoft.com/office/drawing/2014/main" id="{E70F3E70-499D-67D4-B5C6-41E588B19E42}"/>
                  </a:ext>
                </a:extLst>
              </p:cNvPr>
              <p:cNvSpPr/>
              <p:nvPr/>
            </p:nvSpPr>
            <p:spPr>
              <a:xfrm>
                <a:off x="2402507" y="2085471"/>
                <a:ext cx="119331" cy="8450"/>
              </a:xfrm>
              <a:custGeom>
                <a:avLst/>
                <a:gdLst>
                  <a:gd name="connsiteX0" fmla="*/ 0 w 119331"/>
                  <a:gd name="connsiteY0" fmla="*/ 3676 h 8450"/>
                  <a:gd name="connsiteX1" fmla="*/ 119332 w 119331"/>
                  <a:gd name="connsiteY1" fmla="*/ 0 h 8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331" h="8450">
                    <a:moveTo>
                      <a:pt x="0" y="3676"/>
                    </a:moveTo>
                    <a:cubicBezTo>
                      <a:pt x="19175" y="14324"/>
                      <a:pt x="106826" y="4472"/>
                      <a:pt x="119332" y="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39">
                <a:extLst>
                  <a:ext uri="{FF2B5EF4-FFF2-40B4-BE49-F238E27FC236}">
                    <a16:creationId xmlns:a16="http://schemas.microsoft.com/office/drawing/2014/main" id="{0F77B0CF-592E-1184-F624-2A088A332D35}"/>
                  </a:ext>
                </a:extLst>
              </p:cNvPr>
              <p:cNvSpPr/>
              <p:nvPr/>
            </p:nvSpPr>
            <p:spPr>
              <a:xfrm>
                <a:off x="2539119" y="2071062"/>
                <a:ext cx="136649" cy="14409"/>
              </a:xfrm>
              <a:custGeom>
                <a:avLst/>
                <a:gdLst>
                  <a:gd name="connsiteX0" fmla="*/ 0 w 136649"/>
                  <a:gd name="connsiteY0" fmla="*/ 5770 h 14409"/>
                  <a:gd name="connsiteX1" fmla="*/ 136650 w 136649"/>
                  <a:gd name="connsiteY1" fmla="*/ 14410 h 1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649" h="14409">
                    <a:moveTo>
                      <a:pt x="0" y="5770"/>
                    </a:moveTo>
                    <a:cubicBezTo>
                      <a:pt x="16522" y="1033"/>
                      <a:pt x="93866" y="-7759"/>
                      <a:pt x="136650" y="1441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" name="Freeform: Shape 22">
              <a:extLst>
                <a:ext uri="{FF2B5EF4-FFF2-40B4-BE49-F238E27FC236}">
                  <a16:creationId xmlns:a16="http://schemas.microsoft.com/office/drawing/2014/main" id="{F9FB71D6-44D0-DFD9-0C0B-1A7376AF6221}"/>
                </a:ext>
              </a:extLst>
            </p:cNvPr>
            <p:cNvSpPr/>
            <p:nvPr/>
          </p:nvSpPr>
          <p:spPr>
            <a:xfrm>
              <a:off x="2633061" y="2279906"/>
              <a:ext cx="165980" cy="102657"/>
            </a:xfrm>
            <a:custGeom>
              <a:avLst/>
              <a:gdLst>
                <a:gd name="connsiteX0" fmla="*/ 0 w 165980"/>
                <a:gd name="connsiteY0" fmla="*/ 0 h 102657"/>
                <a:gd name="connsiteX1" fmla="*/ 0 w 165980"/>
                <a:gd name="connsiteY1" fmla="*/ 38122 h 102657"/>
                <a:gd name="connsiteX2" fmla="*/ 110654 w 165980"/>
                <a:gd name="connsiteY2" fmla="*/ 102658 h 102657"/>
                <a:gd name="connsiteX3" fmla="*/ 165980 w 165980"/>
                <a:gd name="connsiteY3" fmla="*/ 74994 h 10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2657">
                  <a:moveTo>
                    <a:pt x="0" y="0"/>
                  </a:moveTo>
                  <a:lnTo>
                    <a:pt x="0" y="38122"/>
                  </a:lnTo>
                  <a:lnTo>
                    <a:pt x="110654" y="102658"/>
                  </a:lnTo>
                  <a:lnTo>
                    <a:pt x="165980" y="7499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24">
              <a:extLst>
                <a:ext uri="{FF2B5EF4-FFF2-40B4-BE49-F238E27FC236}">
                  <a16:creationId xmlns:a16="http://schemas.microsoft.com/office/drawing/2014/main" id="{5D881B77-63B3-4C83-F839-30905D71AD5C}"/>
                </a:ext>
              </a:extLst>
            </p:cNvPr>
            <p:cNvSpPr/>
            <p:nvPr/>
          </p:nvSpPr>
          <p:spPr>
            <a:xfrm>
              <a:off x="2633061" y="1939950"/>
              <a:ext cx="165980" cy="101445"/>
            </a:xfrm>
            <a:custGeom>
              <a:avLst/>
              <a:gdLst>
                <a:gd name="connsiteX0" fmla="*/ 165980 w 165980"/>
                <a:gd name="connsiteY0" fmla="*/ 36872 h 101445"/>
                <a:gd name="connsiteX1" fmla="*/ 110654 w 165980"/>
                <a:gd name="connsiteY1" fmla="*/ 0 h 101445"/>
                <a:gd name="connsiteX2" fmla="*/ 0 w 165980"/>
                <a:gd name="connsiteY2" fmla="*/ 66127 h 101445"/>
                <a:gd name="connsiteX3" fmla="*/ 0 w 165980"/>
                <a:gd name="connsiteY3" fmla="*/ 101445 h 10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1445">
                  <a:moveTo>
                    <a:pt x="165980" y="36872"/>
                  </a:moveTo>
                  <a:lnTo>
                    <a:pt x="110654" y="0"/>
                  </a:lnTo>
                  <a:lnTo>
                    <a:pt x="0" y="66127"/>
                  </a:lnTo>
                  <a:lnTo>
                    <a:pt x="0" y="10144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26">
              <a:extLst>
                <a:ext uri="{FF2B5EF4-FFF2-40B4-BE49-F238E27FC236}">
                  <a16:creationId xmlns:a16="http://schemas.microsoft.com/office/drawing/2014/main" id="{65F2ED63-8564-1E41-A399-5F912A89558E}"/>
                </a:ext>
              </a:extLst>
            </p:cNvPr>
            <p:cNvSpPr/>
            <p:nvPr/>
          </p:nvSpPr>
          <p:spPr>
            <a:xfrm>
              <a:off x="2909695" y="2078267"/>
              <a:ext cx="55326" cy="27663"/>
            </a:xfrm>
            <a:custGeom>
              <a:avLst/>
              <a:gdLst>
                <a:gd name="connsiteX0" fmla="*/ 0 w 55326"/>
                <a:gd name="connsiteY0" fmla="*/ 27663 h 27663"/>
                <a:gd name="connsiteX1" fmla="*/ 55327 w 55326"/>
                <a:gd name="connsiteY1" fmla="*/ 0 h 2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27663">
                  <a:moveTo>
                    <a:pt x="0" y="27663"/>
                  </a:moveTo>
                  <a:lnTo>
                    <a:pt x="55327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28">
              <a:extLst>
                <a:ext uri="{FF2B5EF4-FFF2-40B4-BE49-F238E27FC236}">
                  <a16:creationId xmlns:a16="http://schemas.microsoft.com/office/drawing/2014/main" id="{A8D56D74-5AB3-032E-B503-B5C5ECD7F36F}"/>
                </a:ext>
              </a:extLst>
            </p:cNvPr>
            <p:cNvSpPr/>
            <p:nvPr/>
          </p:nvSpPr>
          <p:spPr>
            <a:xfrm>
              <a:off x="2909695" y="1973449"/>
              <a:ext cx="3789" cy="67945"/>
            </a:xfrm>
            <a:custGeom>
              <a:avLst/>
              <a:gdLst>
                <a:gd name="connsiteX0" fmla="*/ 0 w 3789"/>
                <a:gd name="connsiteY0" fmla="*/ 67946 h 67945"/>
                <a:gd name="connsiteX1" fmla="*/ 0 w 3789"/>
                <a:gd name="connsiteY1" fmla="*/ 0 h 6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9" h="67945">
                  <a:moveTo>
                    <a:pt x="0" y="6794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29">
              <a:extLst>
                <a:ext uri="{FF2B5EF4-FFF2-40B4-BE49-F238E27FC236}">
                  <a16:creationId xmlns:a16="http://schemas.microsoft.com/office/drawing/2014/main" id="{BA960A5A-5755-ABF1-39E5-432C8F760225}"/>
                </a:ext>
              </a:extLst>
            </p:cNvPr>
            <p:cNvSpPr/>
            <p:nvPr/>
          </p:nvSpPr>
          <p:spPr>
            <a:xfrm>
              <a:off x="2967030" y="2132874"/>
              <a:ext cx="53318" cy="31377"/>
            </a:xfrm>
            <a:custGeom>
              <a:avLst/>
              <a:gdLst>
                <a:gd name="connsiteX0" fmla="*/ 53318 w 53318"/>
                <a:gd name="connsiteY0" fmla="*/ 31377 h 31377"/>
                <a:gd name="connsiteX1" fmla="*/ 0 w 53318"/>
                <a:gd name="connsiteY1" fmla="*/ 0 h 3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18" h="31377">
                  <a:moveTo>
                    <a:pt x="53318" y="31377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30">
              <a:extLst>
                <a:ext uri="{FF2B5EF4-FFF2-40B4-BE49-F238E27FC236}">
                  <a16:creationId xmlns:a16="http://schemas.microsoft.com/office/drawing/2014/main" id="{E0B5EA8C-429B-C403-21BF-D092EFB5D684}"/>
                </a:ext>
              </a:extLst>
            </p:cNvPr>
            <p:cNvSpPr/>
            <p:nvPr/>
          </p:nvSpPr>
          <p:spPr>
            <a:xfrm>
              <a:off x="2909695" y="2216584"/>
              <a:ext cx="55326" cy="36871"/>
            </a:xfrm>
            <a:custGeom>
              <a:avLst/>
              <a:gdLst>
                <a:gd name="connsiteX0" fmla="*/ 55327 w 55326"/>
                <a:gd name="connsiteY0" fmla="*/ 36872 h 36871"/>
                <a:gd name="connsiteX1" fmla="*/ 0 w 55326"/>
                <a:gd name="connsiteY1" fmla="*/ 0 h 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36871">
                  <a:moveTo>
                    <a:pt x="55327" y="36872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31">
              <a:extLst>
                <a:ext uri="{FF2B5EF4-FFF2-40B4-BE49-F238E27FC236}">
                  <a16:creationId xmlns:a16="http://schemas.microsoft.com/office/drawing/2014/main" id="{D02E1180-7CD8-1DBF-1CBC-EA6F8E6CA7CF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32">
              <a:extLst>
                <a:ext uri="{FF2B5EF4-FFF2-40B4-BE49-F238E27FC236}">
                  <a16:creationId xmlns:a16="http://schemas.microsoft.com/office/drawing/2014/main" id="{C7C8C51D-704B-9A31-FF88-4E8B152E1ADB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33">
              <a:extLst>
                <a:ext uri="{FF2B5EF4-FFF2-40B4-BE49-F238E27FC236}">
                  <a16:creationId xmlns:a16="http://schemas.microsoft.com/office/drawing/2014/main" id="{45CB11A1-B858-7AA7-528F-7A71DA346F08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34">
              <a:extLst>
                <a:ext uri="{FF2B5EF4-FFF2-40B4-BE49-F238E27FC236}">
                  <a16:creationId xmlns:a16="http://schemas.microsoft.com/office/drawing/2014/main" id="{9E9EBBA8-4196-6F4C-8413-1BD8C0AB2D69}"/>
                </a:ext>
              </a:extLst>
            </p:cNvPr>
            <p:cNvSpPr/>
            <p:nvPr/>
          </p:nvSpPr>
          <p:spPr>
            <a:xfrm>
              <a:off x="2799041" y="1939950"/>
              <a:ext cx="221307" cy="442614"/>
            </a:xfrm>
            <a:custGeom>
              <a:avLst/>
              <a:gdLst>
                <a:gd name="connsiteX0" fmla="*/ 0 w 221307"/>
                <a:gd name="connsiteY0" fmla="*/ 104894 h 442614"/>
                <a:gd name="connsiteX1" fmla="*/ 0 w 221307"/>
                <a:gd name="connsiteY1" fmla="*/ 36872 h 442614"/>
                <a:gd name="connsiteX2" fmla="*/ 55327 w 221307"/>
                <a:gd name="connsiteY2" fmla="*/ 0 h 442614"/>
                <a:gd name="connsiteX3" fmla="*/ 165980 w 221307"/>
                <a:gd name="connsiteY3" fmla="*/ 64535 h 442614"/>
                <a:gd name="connsiteX4" fmla="*/ 165980 w 221307"/>
                <a:gd name="connsiteY4" fmla="*/ 137862 h 442614"/>
                <a:gd name="connsiteX5" fmla="*/ 221307 w 221307"/>
                <a:gd name="connsiteY5" fmla="*/ 165980 h 442614"/>
                <a:gd name="connsiteX6" fmla="*/ 221269 w 221307"/>
                <a:gd name="connsiteY6" fmla="*/ 223694 h 442614"/>
                <a:gd name="connsiteX7" fmla="*/ 221307 w 221307"/>
                <a:gd name="connsiteY7" fmla="*/ 276634 h 442614"/>
                <a:gd name="connsiteX8" fmla="*/ 165980 w 221307"/>
                <a:gd name="connsiteY8" fmla="*/ 313506 h 442614"/>
                <a:gd name="connsiteX9" fmla="*/ 165980 w 221307"/>
                <a:gd name="connsiteY9" fmla="*/ 378079 h 442614"/>
                <a:gd name="connsiteX10" fmla="*/ 55327 w 221307"/>
                <a:gd name="connsiteY10" fmla="*/ 442614 h 442614"/>
                <a:gd name="connsiteX11" fmla="*/ 0 w 221307"/>
                <a:gd name="connsiteY11" fmla="*/ 412980 h 442614"/>
                <a:gd name="connsiteX12" fmla="*/ 0 w 221307"/>
                <a:gd name="connsiteY12" fmla="*/ 342912 h 44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1307" h="442614">
                  <a:moveTo>
                    <a:pt x="0" y="104894"/>
                  </a:moveTo>
                  <a:lnTo>
                    <a:pt x="0" y="36872"/>
                  </a:lnTo>
                  <a:lnTo>
                    <a:pt x="55327" y="0"/>
                  </a:lnTo>
                  <a:lnTo>
                    <a:pt x="165980" y="64535"/>
                  </a:lnTo>
                  <a:lnTo>
                    <a:pt x="165980" y="137862"/>
                  </a:lnTo>
                  <a:lnTo>
                    <a:pt x="221307" y="165980"/>
                  </a:lnTo>
                  <a:lnTo>
                    <a:pt x="221269" y="223694"/>
                  </a:lnTo>
                  <a:lnTo>
                    <a:pt x="221307" y="276634"/>
                  </a:lnTo>
                  <a:lnTo>
                    <a:pt x="165980" y="313506"/>
                  </a:lnTo>
                  <a:lnTo>
                    <a:pt x="165980" y="378079"/>
                  </a:lnTo>
                  <a:lnTo>
                    <a:pt x="55327" y="442614"/>
                  </a:lnTo>
                  <a:lnTo>
                    <a:pt x="0" y="412980"/>
                  </a:lnTo>
                  <a:lnTo>
                    <a:pt x="0" y="3429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7E57608E-CD04-BDF1-E151-6119DCF0A0CE}"/>
              </a:ext>
            </a:extLst>
          </p:cNvPr>
          <p:cNvSpPr txBox="1"/>
          <p:nvPr/>
        </p:nvSpPr>
        <p:spPr>
          <a:xfrm>
            <a:off x="4619378" y="2831320"/>
            <a:ext cx="133531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Bedrock </a:t>
            </a:r>
          </a:p>
          <a:p>
            <a:pPr algn="ctr"/>
            <a:r>
              <a:rPr lang="en-US" sz="1400" b="1" dirty="0">
                <a:solidFill>
                  <a:schemeClr val="accent4"/>
                </a:solidFill>
              </a:rPr>
              <a:t>model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360E003-FC02-9B26-EF89-F06BD014B1E5}"/>
              </a:ext>
            </a:extLst>
          </p:cNvPr>
          <p:cNvGrpSpPr/>
          <p:nvPr/>
        </p:nvGrpSpPr>
        <p:grpSpPr>
          <a:xfrm>
            <a:off x="7473503" y="4500772"/>
            <a:ext cx="617841" cy="442614"/>
            <a:chOff x="2402507" y="1939950"/>
            <a:chExt cx="617841" cy="442614"/>
          </a:xfrm>
        </p:grpSpPr>
        <p:grpSp>
          <p:nvGrpSpPr>
            <p:cNvPr id="121" name="Graphic 4081">
              <a:extLst>
                <a:ext uri="{FF2B5EF4-FFF2-40B4-BE49-F238E27FC236}">
                  <a16:creationId xmlns:a16="http://schemas.microsoft.com/office/drawing/2014/main" id="{CFFEE620-0E71-BF69-9163-7F08C0C3C4D5}"/>
                </a:ext>
              </a:extLst>
            </p:cNvPr>
            <p:cNvGrpSpPr/>
            <p:nvPr/>
          </p:nvGrpSpPr>
          <p:grpSpPr>
            <a:xfrm>
              <a:off x="2699794" y="2064511"/>
              <a:ext cx="198418" cy="198456"/>
              <a:chOff x="2699794" y="2064511"/>
              <a:chExt cx="198418" cy="198456"/>
            </a:xfrm>
            <a:noFill/>
          </p:grpSpPr>
          <p:sp>
            <p:nvSpPr>
              <p:cNvPr id="141" name="Freeform: Shape 40">
                <a:extLst>
                  <a:ext uri="{FF2B5EF4-FFF2-40B4-BE49-F238E27FC236}">
                    <a16:creationId xmlns:a16="http://schemas.microsoft.com/office/drawing/2014/main" id="{92D34358-6B99-B4F5-5AB2-B73A1EE86B51}"/>
                  </a:ext>
                </a:extLst>
              </p:cNvPr>
              <p:cNvSpPr/>
              <p:nvPr/>
            </p:nvSpPr>
            <p:spPr>
              <a:xfrm>
                <a:off x="2699794" y="2064511"/>
                <a:ext cx="198418" cy="198456"/>
              </a:xfrm>
              <a:custGeom>
                <a:avLst/>
                <a:gdLst>
                  <a:gd name="connsiteX0" fmla="*/ 18872 w 198418"/>
                  <a:gd name="connsiteY0" fmla="*/ 157340 h 198456"/>
                  <a:gd name="connsiteX1" fmla="*/ 22889 w 198418"/>
                  <a:gd name="connsiteY1" fmla="*/ 161963 h 198456"/>
                  <a:gd name="connsiteX2" fmla="*/ 26943 w 198418"/>
                  <a:gd name="connsiteY2" fmla="*/ 166587 h 198456"/>
                  <a:gd name="connsiteX3" fmla="*/ 30960 w 198418"/>
                  <a:gd name="connsiteY3" fmla="*/ 171210 h 198456"/>
                  <a:gd name="connsiteX4" fmla="*/ 58396 w 198418"/>
                  <a:gd name="connsiteY4" fmla="*/ 157151 h 198456"/>
                  <a:gd name="connsiteX5" fmla="*/ 78026 w 198418"/>
                  <a:gd name="connsiteY5" fmla="*/ 166814 h 198456"/>
                  <a:gd name="connsiteX6" fmla="*/ 83521 w 198418"/>
                  <a:gd name="connsiteY6" fmla="*/ 197206 h 198456"/>
                  <a:gd name="connsiteX7" fmla="*/ 89622 w 198418"/>
                  <a:gd name="connsiteY7" fmla="*/ 197623 h 198456"/>
                  <a:gd name="connsiteX8" fmla="*/ 95723 w 198418"/>
                  <a:gd name="connsiteY8" fmla="*/ 198040 h 198456"/>
                  <a:gd name="connsiteX9" fmla="*/ 101824 w 198418"/>
                  <a:gd name="connsiteY9" fmla="*/ 198456 h 198456"/>
                  <a:gd name="connsiteX10" fmla="*/ 111298 w 198418"/>
                  <a:gd name="connsiteY10" fmla="*/ 169050 h 198456"/>
                  <a:gd name="connsiteX11" fmla="*/ 131913 w 198418"/>
                  <a:gd name="connsiteY11" fmla="*/ 162039 h 198456"/>
                  <a:gd name="connsiteX12" fmla="*/ 157340 w 198418"/>
                  <a:gd name="connsiteY12" fmla="*/ 179660 h 198456"/>
                  <a:gd name="connsiteX13" fmla="*/ 161963 w 198418"/>
                  <a:gd name="connsiteY13" fmla="*/ 175606 h 198456"/>
                  <a:gd name="connsiteX14" fmla="*/ 166587 w 198418"/>
                  <a:gd name="connsiteY14" fmla="*/ 171589 h 198456"/>
                  <a:gd name="connsiteX15" fmla="*/ 171210 w 198418"/>
                  <a:gd name="connsiteY15" fmla="*/ 167534 h 198456"/>
                  <a:gd name="connsiteX16" fmla="*/ 157075 w 198418"/>
                  <a:gd name="connsiteY16" fmla="*/ 139984 h 198456"/>
                  <a:gd name="connsiteX17" fmla="*/ 166738 w 198418"/>
                  <a:gd name="connsiteY17" fmla="*/ 120468 h 198456"/>
                  <a:gd name="connsiteX18" fmla="*/ 197168 w 198418"/>
                  <a:gd name="connsiteY18" fmla="*/ 114936 h 198456"/>
                  <a:gd name="connsiteX19" fmla="*/ 197585 w 198418"/>
                  <a:gd name="connsiteY19" fmla="*/ 108835 h 198456"/>
                  <a:gd name="connsiteX20" fmla="*/ 198002 w 198418"/>
                  <a:gd name="connsiteY20" fmla="*/ 102733 h 198456"/>
                  <a:gd name="connsiteX21" fmla="*/ 198419 w 198418"/>
                  <a:gd name="connsiteY21" fmla="*/ 96632 h 198456"/>
                  <a:gd name="connsiteX22" fmla="*/ 169050 w 198418"/>
                  <a:gd name="connsiteY22" fmla="*/ 87159 h 198456"/>
                  <a:gd name="connsiteX23" fmla="*/ 162077 w 198418"/>
                  <a:gd name="connsiteY23" fmla="*/ 66430 h 198456"/>
                  <a:gd name="connsiteX24" fmla="*/ 179623 w 198418"/>
                  <a:gd name="connsiteY24" fmla="*/ 41078 h 198456"/>
                  <a:gd name="connsiteX25" fmla="*/ 175606 w 198418"/>
                  <a:gd name="connsiteY25" fmla="*/ 36455 h 198456"/>
                  <a:gd name="connsiteX26" fmla="*/ 171551 w 198418"/>
                  <a:gd name="connsiteY26" fmla="*/ 31832 h 198456"/>
                  <a:gd name="connsiteX27" fmla="*/ 167534 w 198418"/>
                  <a:gd name="connsiteY27" fmla="*/ 27209 h 198456"/>
                  <a:gd name="connsiteX28" fmla="*/ 140136 w 198418"/>
                  <a:gd name="connsiteY28" fmla="*/ 41268 h 198456"/>
                  <a:gd name="connsiteX29" fmla="*/ 120430 w 198418"/>
                  <a:gd name="connsiteY29" fmla="*/ 31491 h 198456"/>
                  <a:gd name="connsiteX30" fmla="*/ 114936 w 198418"/>
                  <a:gd name="connsiteY30" fmla="*/ 1251 h 198456"/>
                  <a:gd name="connsiteX31" fmla="*/ 108835 w 198418"/>
                  <a:gd name="connsiteY31" fmla="*/ 834 h 198456"/>
                  <a:gd name="connsiteX32" fmla="*/ 102733 w 198418"/>
                  <a:gd name="connsiteY32" fmla="*/ 417 h 198456"/>
                  <a:gd name="connsiteX33" fmla="*/ 96632 w 198418"/>
                  <a:gd name="connsiteY33" fmla="*/ 0 h 198456"/>
                  <a:gd name="connsiteX34" fmla="*/ 87234 w 198418"/>
                  <a:gd name="connsiteY34" fmla="*/ 29217 h 198456"/>
                  <a:gd name="connsiteX35" fmla="*/ 66316 w 198418"/>
                  <a:gd name="connsiteY35" fmla="*/ 36303 h 198456"/>
                  <a:gd name="connsiteX36" fmla="*/ 41116 w 198418"/>
                  <a:gd name="connsiteY36" fmla="*/ 18834 h 198456"/>
                  <a:gd name="connsiteX37" fmla="*/ 36493 w 198418"/>
                  <a:gd name="connsiteY37" fmla="*/ 22889 h 198456"/>
                  <a:gd name="connsiteX38" fmla="*/ 31870 w 198418"/>
                  <a:gd name="connsiteY38" fmla="*/ 26905 h 198456"/>
                  <a:gd name="connsiteX39" fmla="*/ 27247 w 198418"/>
                  <a:gd name="connsiteY39" fmla="*/ 30960 h 198456"/>
                  <a:gd name="connsiteX40" fmla="*/ 41230 w 198418"/>
                  <a:gd name="connsiteY40" fmla="*/ 58245 h 198456"/>
                  <a:gd name="connsiteX41" fmla="*/ 31453 w 198418"/>
                  <a:gd name="connsiteY41" fmla="*/ 78064 h 198456"/>
                  <a:gd name="connsiteX42" fmla="*/ 1251 w 198418"/>
                  <a:gd name="connsiteY42" fmla="*/ 83521 h 198456"/>
                  <a:gd name="connsiteX43" fmla="*/ 834 w 198418"/>
                  <a:gd name="connsiteY43" fmla="*/ 89622 h 198456"/>
                  <a:gd name="connsiteX44" fmla="*/ 417 w 198418"/>
                  <a:gd name="connsiteY44" fmla="*/ 95723 h 198456"/>
                  <a:gd name="connsiteX45" fmla="*/ 0 w 198418"/>
                  <a:gd name="connsiteY45" fmla="*/ 101824 h 198456"/>
                  <a:gd name="connsiteX46" fmla="*/ 29255 w 198418"/>
                  <a:gd name="connsiteY46" fmla="*/ 111222 h 198456"/>
                  <a:gd name="connsiteX47" fmla="*/ 36341 w 198418"/>
                  <a:gd name="connsiteY47" fmla="*/ 132026 h 198456"/>
                  <a:gd name="connsiteX48" fmla="*/ 18872 w 198418"/>
                  <a:gd name="connsiteY48" fmla="*/ 157340 h 198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98418" h="198456">
                    <a:moveTo>
                      <a:pt x="18872" y="157340"/>
                    </a:moveTo>
                    <a:lnTo>
                      <a:pt x="22889" y="161963"/>
                    </a:lnTo>
                    <a:lnTo>
                      <a:pt x="26943" y="166587"/>
                    </a:lnTo>
                    <a:lnTo>
                      <a:pt x="30960" y="171210"/>
                    </a:lnTo>
                    <a:lnTo>
                      <a:pt x="58396" y="157151"/>
                    </a:lnTo>
                    <a:cubicBezTo>
                      <a:pt x="64497" y="161433"/>
                      <a:pt x="71091" y="164654"/>
                      <a:pt x="78026" y="166814"/>
                    </a:cubicBezTo>
                    <a:lnTo>
                      <a:pt x="83521" y="197206"/>
                    </a:lnTo>
                    <a:lnTo>
                      <a:pt x="89622" y="197623"/>
                    </a:lnTo>
                    <a:lnTo>
                      <a:pt x="95723" y="198040"/>
                    </a:lnTo>
                    <a:lnTo>
                      <a:pt x="101824" y="198456"/>
                    </a:lnTo>
                    <a:lnTo>
                      <a:pt x="111298" y="169050"/>
                    </a:lnTo>
                    <a:cubicBezTo>
                      <a:pt x="118384" y="167799"/>
                      <a:pt x="125357" y="165488"/>
                      <a:pt x="131913" y="162039"/>
                    </a:cubicBezTo>
                    <a:lnTo>
                      <a:pt x="157340" y="179660"/>
                    </a:lnTo>
                    <a:lnTo>
                      <a:pt x="161963" y="175606"/>
                    </a:lnTo>
                    <a:lnTo>
                      <a:pt x="166587" y="171589"/>
                    </a:lnTo>
                    <a:lnTo>
                      <a:pt x="171210" y="167534"/>
                    </a:lnTo>
                    <a:lnTo>
                      <a:pt x="157075" y="139984"/>
                    </a:lnTo>
                    <a:cubicBezTo>
                      <a:pt x="161357" y="133921"/>
                      <a:pt x="164578" y="127327"/>
                      <a:pt x="166738" y="120468"/>
                    </a:cubicBezTo>
                    <a:lnTo>
                      <a:pt x="197168" y="114936"/>
                    </a:lnTo>
                    <a:lnTo>
                      <a:pt x="197585" y="108835"/>
                    </a:lnTo>
                    <a:lnTo>
                      <a:pt x="198002" y="102733"/>
                    </a:lnTo>
                    <a:lnTo>
                      <a:pt x="198419" y="96632"/>
                    </a:lnTo>
                    <a:lnTo>
                      <a:pt x="169050" y="87159"/>
                    </a:lnTo>
                    <a:cubicBezTo>
                      <a:pt x="167837" y="80034"/>
                      <a:pt x="165488" y="73024"/>
                      <a:pt x="162077" y="66430"/>
                    </a:cubicBezTo>
                    <a:lnTo>
                      <a:pt x="179623" y="41078"/>
                    </a:lnTo>
                    <a:lnTo>
                      <a:pt x="175606" y="36455"/>
                    </a:lnTo>
                    <a:lnTo>
                      <a:pt x="171551" y="31832"/>
                    </a:lnTo>
                    <a:lnTo>
                      <a:pt x="167534" y="27209"/>
                    </a:lnTo>
                    <a:lnTo>
                      <a:pt x="140136" y="41268"/>
                    </a:lnTo>
                    <a:cubicBezTo>
                      <a:pt x="134035" y="36948"/>
                      <a:pt x="127365" y="33651"/>
                      <a:pt x="120430" y="31491"/>
                    </a:cubicBezTo>
                    <a:lnTo>
                      <a:pt x="114936" y="1251"/>
                    </a:lnTo>
                    <a:lnTo>
                      <a:pt x="108835" y="834"/>
                    </a:lnTo>
                    <a:lnTo>
                      <a:pt x="102733" y="417"/>
                    </a:lnTo>
                    <a:lnTo>
                      <a:pt x="96632" y="0"/>
                    </a:lnTo>
                    <a:lnTo>
                      <a:pt x="87234" y="29217"/>
                    </a:lnTo>
                    <a:cubicBezTo>
                      <a:pt x="80034" y="30430"/>
                      <a:pt x="72986" y="32817"/>
                      <a:pt x="66316" y="36303"/>
                    </a:cubicBezTo>
                    <a:lnTo>
                      <a:pt x="41116" y="18834"/>
                    </a:lnTo>
                    <a:lnTo>
                      <a:pt x="36493" y="22889"/>
                    </a:lnTo>
                    <a:lnTo>
                      <a:pt x="31870" y="26905"/>
                    </a:lnTo>
                    <a:lnTo>
                      <a:pt x="27247" y="30960"/>
                    </a:lnTo>
                    <a:lnTo>
                      <a:pt x="41230" y="58245"/>
                    </a:lnTo>
                    <a:cubicBezTo>
                      <a:pt x="36910" y="64384"/>
                      <a:pt x="33613" y="71053"/>
                      <a:pt x="31453" y="78064"/>
                    </a:cubicBezTo>
                    <a:lnTo>
                      <a:pt x="1251" y="83521"/>
                    </a:lnTo>
                    <a:lnTo>
                      <a:pt x="834" y="89622"/>
                    </a:lnTo>
                    <a:lnTo>
                      <a:pt x="417" y="95723"/>
                    </a:lnTo>
                    <a:lnTo>
                      <a:pt x="0" y="101824"/>
                    </a:lnTo>
                    <a:lnTo>
                      <a:pt x="29255" y="111222"/>
                    </a:lnTo>
                    <a:cubicBezTo>
                      <a:pt x="30506" y="118384"/>
                      <a:pt x="32855" y="125433"/>
                      <a:pt x="36341" y="132026"/>
                    </a:cubicBezTo>
                    <a:lnTo>
                      <a:pt x="18872" y="15734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41">
                <a:extLst>
                  <a:ext uri="{FF2B5EF4-FFF2-40B4-BE49-F238E27FC236}">
                    <a16:creationId xmlns:a16="http://schemas.microsoft.com/office/drawing/2014/main" id="{22B50EEE-CB08-C22E-67EB-A129071A9514}"/>
                  </a:ext>
                </a:extLst>
              </p:cNvPr>
              <p:cNvSpPr/>
              <p:nvPr/>
            </p:nvSpPr>
            <p:spPr>
              <a:xfrm>
                <a:off x="2759517" y="2124120"/>
                <a:ext cx="79049" cy="79049"/>
              </a:xfrm>
              <a:custGeom>
                <a:avLst/>
                <a:gdLst>
                  <a:gd name="connsiteX0" fmla="*/ 79049 w 79049"/>
                  <a:gd name="connsiteY0" fmla="*/ 39525 h 79049"/>
                  <a:gd name="connsiteX1" fmla="*/ 39525 w 79049"/>
                  <a:gd name="connsiteY1" fmla="*/ 79049 h 79049"/>
                  <a:gd name="connsiteX2" fmla="*/ 0 w 79049"/>
                  <a:gd name="connsiteY2" fmla="*/ 39525 h 79049"/>
                  <a:gd name="connsiteX3" fmla="*/ 39525 w 79049"/>
                  <a:gd name="connsiteY3" fmla="*/ 0 h 79049"/>
                  <a:gd name="connsiteX4" fmla="*/ 79049 w 79049"/>
                  <a:gd name="connsiteY4" fmla="*/ 39525 h 7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049" h="79049">
                    <a:moveTo>
                      <a:pt x="79049" y="39525"/>
                    </a:moveTo>
                    <a:cubicBezTo>
                      <a:pt x="79049" y="61353"/>
                      <a:pt x="61353" y="79049"/>
                      <a:pt x="39525" y="79049"/>
                    </a:cubicBezTo>
                    <a:cubicBezTo>
                      <a:pt x="17696" y="79049"/>
                      <a:pt x="0" y="61353"/>
                      <a:pt x="0" y="39525"/>
                    </a:cubicBezTo>
                    <a:cubicBezTo>
                      <a:pt x="0" y="17696"/>
                      <a:pt x="17696" y="0"/>
                      <a:pt x="39525" y="0"/>
                    </a:cubicBezTo>
                    <a:cubicBezTo>
                      <a:pt x="61353" y="0"/>
                      <a:pt x="79049" y="17696"/>
                      <a:pt x="79049" y="3952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2" name="Graphic 4081">
              <a:extLst>
                <a:ext uri="{FF2B5EF4-FFF2-40B4-BE49-F238E27FC236}">
                  <a16:creationId xmlns:a16="http://schemas.microsoft.com/office/drawing/2014/main" id="{07C1D790-4FF5-8A7B-BE95-2ACACE64B6D3}"/>
                </a:ext>
              </a:extLst>
            </p:cNvPr>
            <p:cNvGrpSpPr/>
            <p:nvPr/>
          </p:nvGrpSpPr>
          <p:grpSpPr>
            <a:xfrm>
              <a:off x="2402507" y="1997096"/>
              <a:ext cx="273261" cy="302932"/>
              <a:chOff x="2402507" y="1997096"/>
              <a:chExt cx="273261" cy="302932"/>
            </a:xfrm>
            <a:noFill/>
          </p:grpSpPr>
          <p:sp>
            <p:nvSpPr>
              <p:cNvPr id="135" name="Freeform: Shape 35">
                <a:extLst>
                  <a:ext uri="{FF2B5EF4-FFF2-40B4-BE49-F238E27FC236}">
                    <a16:creationId xmlns:a16="http://schemas.microsoft.com/office/drawing/2014/main" id="{8E261134-81CB-4EB1-4A3F-B476FF0780A2}"/>
                  </a:ext>
                </a:extLst>
              </p:cNvPr>
              <p:cNvSpPr/>
              <p:nvPr/>
            </p:nvSpPr>
            <p:spPr>
              <a:xfrm>
                <a:off x="2402507" y="1997096"/>
                <a:ext cx="273261" cy="147904"/>
              </a:xfrm>
              <a:custGeom>
                <a:avLst/>
                <a:gdLst>
                  <a:gd name="connsiteX0" fmla="*/ 0 w 273261"/>
                  <a:gd name="connsiteY0" fmla="*/ 0 h 147904"/>
                  <a:gd name="connsiteX1" fmla="*/ 273261 w 273261"/>
                  <a:gd name="connsiteY1" fmla="*/ 147904 h 147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3261" h="147904">
                    <a:moveTo>
                      <a:pt x="0" y="0"/>
                    </a:moveTo>
                    <a:cubicBezTo>
                      <a:pt x="95496" y="0"/>
                      <a:pt x="186482" y="135361"/>
                      <a:pt x="273261" y="147904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36">
                <a:extLst>
                  <a:ext uri="{FF2B5EF4-FFF2-40B4-BE49-F238E27FC236}">
                    <a16:creationId xmlns:a16="http://schemas.microsoft.com/office/drawing/2014/main" id="{4C7D90AC-0E5B-535C-D8BD-6A98EA652C47}"/>
                  </a:ext>
                </a:extLst>
              </p:cNvPr>
              <p:cNvSpPr/>
              <p:nvPr/>
            </p:nvSpPr>
            <p:spPr>
              <a:xfrm>
                <a:off x="2408950" y="2217796"/>
                <a:ext cx="266781" cy="82232"/>
              </a:xfrm>
              <a:custGeom>
                <a:avLst/>
                <a:gdLst>
                  <a:gd name="connsiteX0" fmla="*/ 0 w 266781"/>
                  <a:gd name="connsiteY0" fmla="*/ 82232 h 82232"/>
                  <a:gd name="connsiteX1" fmla="*/ 178865 w 266781"/>
                  <a:gd name="connsiteY1" fmla="*/ 14552 h 82232"/>
                  <a:gd name="connsiteX2" fmla="*/ 266781 w 266781"/>
                  <a:gd name="connsiteY2" fmla="*/ 0 h 82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81" h="82232">
                    <a:moveTo>
                      <a:pt x="0" y="82232"/>
                    </a:moveTo>
                    <a:cubicBezTo>
                      <a:pt x="67036" y="60518"/>
                      <a:pt x="133694" y="21979"/>
                      <a:pt x="178865" y="14552"/>
                    </a:cubicBezTo>
                    <a:cubicBezTo>
                      <a:pt x="202132" y="10724"/>
                      <a:pt x="209332" y="22927"/>
                      <a:pt x="266781" y="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37">
                <a:extLst>
                  <a:ext uri="{FF2B5EF4-FFF2-40B4-BE49-F238E27FC236}">
                    <a16:creationId xmlns:a16="http://schemas.microsoft.com/office/drawing/2014/main" id="{E606F6FC-808C-5E28-CCF9-DE0AC87E202D}"/>
                  </a:ext>
                </a:extLst>
              </p:cNvPr>
              <p:cNvSpPr/>
              <p:nvPr/>
            </p:nvSpPr>
            <p:spPr>
              <a:xfrm>
                <a:off x="2402507" y="2174008"/>
                <a:ext cx="266781" cy="66335"/>
              </a:xfrm>
              <a:custGeom>
                <a:avLst/>
                <a:gdLst>
                  <a:gd name="connsiteX0" fmla="*/ 0 w 273261"/>
                  <a:gd name="connsiteY0" fmla="*/ 66336 h 66335"/>
                  <a:gd name="connsiteX1" fmla="*/ 178713 w 273261"/>
                  <a:gd name="connsiteY1" fmla="*/ 3771 h 66335"/>
                  <a:gd name="connsiteX2" fmla="*/ 273261 w 273261"/>
                  <a:gd name="connsiteY2" fmla="*/ 11691 h 6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261" h="66335">
                    <a:moveTo>
                      <a:pt x="0" y="66336"/>
                    </a:moveTo>
                    <a:cubicBezTo>
                      <a:pt x="68780" y="56938"/>
                      <a:pt x="136309" y="7712"/>
                      <a:pt x="178713" y="3771"/>
                    </a:cubicBezTo>
                    <a:cubicBezTo>
                      <a:pt x="203345" y="1497"/>
                      <a:pt x="251206" y="-6650"/>
                      <a:pt x="273261" y="11691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38">
                <a:extLst>
                  <a:ext uri="{FF2B5EF4-FFF2-40B4-BE49-F238E27FC236}">
                    <a16:creationId xmlns:a16="http://schemas.microsoft.com/office/drawing/2014/main" id="{06A6B9D6-6A9D-7BAE-9981-C7D74B04CC68}"/>
                  </a:ext>
                </a:extLst>
              </p:cNvPr>
              <p:cNvSpPr/>
              <p:nvPr/>
            </p:nvSpPr>
            <p:spPr>
              <a:xfrm>
                <a:off x="2402507" y="2085471"/>
                <a:ext cx="119331" cy="8450"/>
              </a:xfrm>
              <a:custGeom>
                <a:avLst/>
                <a:gdLst>
                  <a:gd name="connsiteX0" fmla="*/ 0 w 119331"/>
                  <a:gd name="connsiteY0" fmla="*/ 3676 h 8450"/>
                  <a:gd name="connsiteX1" fmla="*/ 119332 w 119331"/>
                  <a:gd name="connsiteY1" fmla="*/ 0 h 8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331" h="8450">
                    <a:moveTo>
                      <a:pt x="0" y="3676"/>
                    </a:moveTo>
                    <a:cubicBezTo>
                      <a:pt x="19175" y="14324"/>
                      <a:pt x="106826" y="4472"/>
                      <a:pt x="119332" y="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39">
                <a:extLst>
                  <a:ext uri="{FF2B5EF4-FFF2-40B4-BE49-F238E27FC236}">
                    <a16:creationId xmlns:a16="http://schemas.microsoft.com/office/drawing/2014/main" id="{6D8A173D-42D6-4B5C-C8A3-652DE8D9559E}"/>
                  </a:ext>
                </a:extLst>
              </p:cNvPr>
              <p:cNvSpPr/>
              <p:nvPr/>
            </p:nvSpPr>
            <p:spPr>
              <a:xfrm>
                <a:off x="2539119" y="2071062"/>
                <a:ext cx="136649" cy="14409"/>
              </a:xfrm>
              <a:custGeom>
                <a:avLst/>
                <a:gdLst>
                  <a:gd name="connsiteX0" fmla="*/ 0 w 136649"/>
                  <a:gd name="connsiteY0" fmla="*/ 5770 h 14409"/>
                  <a:gd name="connsiteX1" fmla="*/ 136650 w 136649"/>
                  <a:gd name="connsiteY1" fmla="*/ 14410 h 1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649" h="14409">
                    <a:moveTo>
                      <a:pt x="0" y="5770"/>
                    </a:moveTo>
                    <a:cubicBezTo>
                      <a:pt x="16522" y="1033"/>
                      <a:pt x="93866" y="-7759"/>
                      <a:pt x="136650" y="1441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3" name="Freeform: Shape 22">
              <a:extLst>
                <a:ext uri="{FF2B5EF4-FFF2-40B4-BE49-F238E27FC236}">
                  <a16:creationId xmlns:a16="http://schemas.microsoft.com/office/drawing/2014/main" id="{C9FACEDC-E756-889A-BF71-B6201021DCA3}"/>
                </a:ext>
              </a:extLst>
            </p:cNvPr>
            <p:cNvSpPr/>
            <p:nvPr/>
          </p:nvSpPr>
          <p:spPr>
            <a:xfrm>
              <a:off x="2633061" y="2279906"/>
              <a:ext cx="165980" cy="102657"/>
            </a:xfrm>
            <a:custGeom>
              <a:avLst/>
              <a:gdLst>
                <a:gd name="connsiteX0" fmla="*/ 0 w 165980"/>
                <a:gd name="connsiteY0" fmla="*/ 0 h 102657"/>
                <a:gd name="connsiteX1" fmla="*/ 0 w 165980"/>
                <a:gd name="connsiteY1" fmla="*/ 38122 h 102657"/>
                <a:gd name="connsiteX2" fmla="*/ 110654 w 165980"/>
                <a:gd name="connsiteY2" fmla="*/ 102658 h 102657"/>
                <a:gd name="connsiteX3" fmla="*/ 165980 w 165980"/>
                <a:gd name="connsiteY3" fmla="*/ 74994 h 10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2657">
                  <a:moveTo>
                    <a:pt x="0" y="0"/>
                  </a:moveTo>
                  <a:lnTo>
                    <a:pt x="0" y="38122"/>
                  </a:lnTo>
                  <a:lnTo>
                    <a:pt x="110654" y="102658"/>
                  </a:lnTo>
                  <a:lnTo>
                    <a:pt x="165980" y="7499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24">
              <a:extLst>
                <a:ext uri="{FF2B5EF4-FFF2-40B4-BE49-F238E27FC236}">
                  <a16:creationId xmlns:a16="http://schemas.microsoft.com/office/drawing/2014/main" id="{197B01E2-08D7-F431-BC8B-00FAC240C41C}"/>
                </a:ext>
              </a:extLst>
            </p:cNvPr>
            <p:cNvSpPr/>
            <p:nvPr/>
          </p:nvSpPr>
          <p:spPr>
            <a:xfrm>
              <a:off x="2633061" y="1939950"/>
              <a:ext cx="165980" cy="101445"/>
            </a:xfrm>
            <a:custGeom>
              <a:avLst/>
              <a:gdLst>
                <a:gd name="connsiteX0" fmla="*/ 165980 w 165980"/>
                <a:gd name="connsiteY0" fmla="*/ 36872 h 101445"/>
                <a:gd name="connsiteX1" fmla="*/ 110654 w 165980"/>
                <a:gd name="connsiteY1" fmla="*/ 0 h 101445"/>
                <a:gd name="connsiteX2" fmla="*/ 0 w 165980"/>
                <a:gd name="connsiteY2" fmla="*/ 66127 h 101445"/>
                <a:gd name="connsiteX3" fmla="*/ 0 w 165980"/>
                <a:gd name="connsiteY3" fmla="*/ 101445 h 10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1445">
                  <a:moveTo>
                    <a:pt x="165980" y="36872"/>
                  </a:moveTo>
                  <a:lnTo>
                    <a:pt x="110654" y="0"/>
                  </a:lnTo>
                  <a:lnTo>
                    <a:pt x="0" y="66127"/>
                  </a:lnTo>
                  <a:lnTo>
                    <a:pt x="0" y="10144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26">
              <a:extLst>
                <a:ext uri="{FF2B5EF4-FFF2-40B4-BE49-F238E27FC236}">
                  <a16:creationId xmlns:a16="http://schemas.microsoft.com/office/drawing/2014/main" id="{D1A16741-CEDB-CA68-CD39-198E7D095E15}"/>
                </a:ext>
              </a:extLst>
            </p:cNvPr>
            <p:cNvSpPr/>
            <p:nvPr/>
          </p:nvSpPr>
          <p:spPr>
            <a:xfrm>
              <a:off x="2909695" y="2078267"/>
              <a:ext cx="55326" cy="27663"/>
            </a:xfrm>
            <a:custGeom>
              <a:avLst/>
              <a:gdLst>
                <a:gd name="connsiteX0" fmla="*/ 0 w 55326"/>
                <a:gd name="connsiteY0" fmla="*/ 27663 h 27663"/>
                <a:gd name="connsiteX1" fmla="*/ 55327 w 55326"/>
                <a:gd name="connsiteY1" fmla="*/ 0 h 2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27663">
                  <a:moveTo>
                    <a:pt x="0" y="27663"/>
                  </a:moveTo>
                  <a:lnTo>
                    <a:pt x="55327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28">
              <a:extLst>
                <a:ext uri="{FF2B5EF4-FFF2-40B4-BE49-F238E27FC236}">
                  <a16:creationId xmlns:a16="http://schemas.microsoft.com/office/drawing/2014/main" id="{6FA0BE9E-8567-58DA-B969-E0E4B41882E6}"/>
                </a:ext>
              </a:extLst>
            </p:cNvPr>
            <p:cNvSpPr/>
            <p:nvPr/>
          </p:nvSpPr>
          <p:spPr>
            <a:xfrm>
              <a:off x="2909695" y="1973449"/>
              <a:ext cx="3789" cy="67945"/>
            </a:xfrm>
            <a:custGeom>
              <a:avLst/>
              <a:gdLst>
                <a:gd name="connsiteX0" fmla="*/ 0 w 3789"/>
                <a:gd name="connsiteY0" fmla="*/ 67946 h 67945"/>
                <a:gd name="connsiteX1" fmla="*/ 0 w 3789"/>
                <a:gd name="connsiteY1" fmla="*/ 0 h 6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9" h="67945">
                  <a:moveTo>
                    <a:pt x="0" y="6794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29">
              <a:extLst>
                <a:ext uri="{FF2B5EF4-FFF2-40B4-BE49-F238E27FC236}">
                  <a16:creationId xmlns:a16="http://schemas.microsoft.com/office/drawing/2014/main" id="{6DE528E8-B18D-1171-9522-0E2A4614039F}"/>
                </a:ext>
              </a:extLst>
            </p:cNvPr>
            <p:cNvSpPr/>
            <p:nvPr/>
          </p:nvSpPr>
          <p:spPr>
            <a:xfrm>
              <a:off x="2967030" y="2132874"/>
              <a:ext cx="53318" cy="31377"/>
            </a:xfrm>
            <a:custGeom>
              <a:avLst/>
              <a:gdLst>
                <a:gd name="connsiteX0" fmla="*/ 53318 w 53318"/>
                <a:gd name="connsiteY0" fmla="*/ 31377 h 31377"/>
                <a:gd name="connsiteX1" fmla="*/ 0 w 53318"/>
                <a:gd name="connsiteY1" fmla="*/ 0 h 3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18" h="31377">
                  <a:moveTo>
                    <a:pt x="53318" y="31377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30">
              <a:extLst>
                <a:ext uri="{FF2B5EF4-FFF2-40B4-BE49-F238E27FC236}">
                  <a16:creationId xmlns:a16="http://schemas.microsoft.com/office/drawing/2014/main" id="{409DF68F-3205-EB60-5D84-C2D0C1433A1F}"/>
                </a:ext>
              </a:extLst>
            </p:cNvPr>
            <p:cNvSpPr/>
            <p:nvPr/>
          </p:nvSpPr>
          <p:spPr>
            <a:xfrm>
              <a:off x="2909695" y="2216584"/>
              <a:ext cx="55326" cy="36871"/>
            </a:xfrm>
            <a:custGeom>
              <a:avLst/>
              <a:gdLst>
                <a:gd name="connsiteX0" fmla="*/ 55327 w 55326"/>
                <a:gd name="connsiteY0" fmla="*/ 36872 h 36871"/>
                <a:gd name="connsiteX1" fmla="*/ 0 w 55326"/>
                <a:gd name="connsiteY1" fmla="*/ 0 h 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36871">
                  <a:moveTo>
                    <a:pt x="55327" y="36872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31">
              <a:extLst>
                <a:ext uri="{FF2B5EF4-FFF2-40B4-BE49-F238E27FC236}">
                  <a16:creationId xmlns:a16="http://schemas.microsoft.com/office/drawing/2014/main" id="{96085315-37F7-57B0-4468-A929D71C2028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32">
              <a:extLst>
                <a:ext uri="{FF2B5EF4-FFF2-40B4-BE49-F238E27FC236}">
                  <a16:creationId xmlns:a16="http://schemas.microsoft.com/office/drawing/2014/main" id="{7CB0B669-845D-A470-0F3B-0832D6C57155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33">
              <a:extLst>
                <a:ext uri="{FF2B5EF4-FFF2-40B4-BE49-F238E27FC236}">
                  <a16:creationId xmlns:a16="http://schemas.microsoft.com/office/drawing/2014/main" id="{77FD96D1-681D-61B1-7A83-4A651086E001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34">
              <a:extLst>
                <a:ext uri="{FF2B5EF4-FFF2-40B4-BE49-F238E27FC236}">
                  <a16:creationId xmlns:a16="http://schemas.microsoft.com/office/drawing/2014/main" id="{51AE0E4C-D0A3-1825-8D50-4541A3A000EA}"/>
                </a:ext>
              </a:extLst>
            </p:cNvPr>
            <p:cNvSpPr/>
            <p:nvPr/>
          </p:nvSpPr>
          <p:spPr>
            <a:xfrm>
              <a:off x="2799041" y="1939950"/>
              <a:ext cx="221307" cy="442614"/>
            </a:xfrm>
            <a:custGeom>
              <a:avLst/>
              <a:gdLst>
                <a:gd name="connsiteX0" fmla="*/ 0 w 221307"/>
                <a:gd name="connsiteY0" fmla="*/ 104894 h 442614"/>
                <a:gd name="connsiteX1" fmla="*/ 0 w 221307"/>
                <a:gd name="connsiteY1" fmla="*/ 36872 h 442614"/>
                <a:gd name="connsiteX2" fmla="*/ 55327 w 221307"/>
                <a:gd name="connsiteY2" fmla="*/ 0 h 442614"/>
                <a:gd name="connsiteX3" fmla="*/ 165980 w 221307"/>
                <a:gd name="connsiteY3" fmla="*/ 64535 h 442614"/>
                <a:gd name="connsiteX4" fmla="*/ 165980 w 221307"/>
                <a:gd name="connsiteY4" fmla="*/ 137862 h 442614"/>
                <a:gd name="connsiteX5" fmla="*/ 221307 w 221307"/>
                <a:gd name="connsiteY5" fmla="*/ 165980 h 442614"/>
                <a:gd name="connsiteX6" fmla="*/ 221269 w 221307"/>
                <a:gd name="connsiteY6" fmla="*/ 223694 h 442614"/>
                <a:gd name="connsiteX7" fmla="*/ 221307 w 221307"/>
                <a:gd name="connsiteY7" fmla="*/ 276634 h 442614"/>
                <a:gd name="connsiteX8" fmla="*/ 165980 w 221307"/>
                <a:gd name="connsiteY8" fmla="*/ 313506 h 442614"/>
                <a:gd name="connsiteX9" fmla="*/ 165980 w 221307"/>
                <a:gd name="connsiteY9" fmla="*/ 378079 h 442614"/>
                <a:gd name="connsiteX10" fmla="*/ 55327 w 221307"/>
                <a:gd name="connsiteY10" fmla="*/ 442614 h 442614"/>
                <a:gd name="connsiteX11" fmla="*/ 0 w 221307"/>
                <a:gd name="connsiteY11" fmla="*/ 412980 h 442614"/>
                <a:gd name="connsiteX12" fmla="*/ 0 w 221307"/>
                <a:gd name="connsiteY12" fmla="*/ 342912 h 44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1307" h="442614">
                  <a:moveTo>
                    <a:pt x="0" y="104894"/>
                  </a:moveTo>
                  <a:lnTo>
                    <a:pt x="0" y="36872"/>
                  </a:lnTo>
                  <a:lnTo>
                    <a:pt x="55327" y="0"/>
                  </a:lnTo>
                  <a:lnTo>
                    <a:pt x="165980" y="64535"/>
                  </a:lnTo>
                  <a:lnTo>
                    <a:pt x="165980" y="137862"/>
                  </a:lnTo>
                  <a:lnTo>
                    <a:pt x="221307" y="165980"/>
                  </a:lnTo>
                  <a:lnTo>
                    <a:pt x="221269" y="223694"/>
                  </a:lnTo>
                  <a:lnTo>
                    <a:pt x="221307" y="276634"/>
                  </a:lnTo>
                  <a:lnTo>
                    <a:pt x="165980" y="313506"/>
                  </a:lnTo>
                  <a:lnTo>
                    <a:pt x="165980" y="378079"/>
                  </a:lnTo>
                  <a:lnTo>
                    <a:pt x="55327" y="442614"/>
                  </a:lnTo>
                  <a:lnTo>
                    <a:pt x="0" y="412980"/>
                  </a:lnTo>
                  <a:lnTo>
                    <a:pt x="0" y="3429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C901F7B4-5E70-86DC-D907-652D5CEA6A07}"/>
              </a:ext>
            </a:extLst>
          </p:cNvPr>
          <p:cNvSpPr txBox="1"/>
          <p:nvPr/>
        </p:nvSpPr>
        <p:spPr>
          <a:xfrm>
            <a:off x="7146921" y="4987973"/>
            <a:ext cx="133531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Bedrock </a:t>
            </a:r>
          </a:p>
          <a:p>
            <a:pPr algn="ctr"/>
            <a:r>
              <a:rPr lang="en-US" sz="1400" b="1" dirty="0">
                <a:solidFill>
                  <a:schemeClr val="accent4"/>
                </a:solidFill>
              </a:rPr>
              <a:t>model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0CEB3BE-7B0F-BF3A-8032-482CBF567AF8}"/>
              </a:ext>
            </a:extLst>
          </p:cNvPr>
          <p:cNvCxnSpPr>
            <a:cxnSpLocks/>
          </p:cNvCxnSpPr>
          <p:nvPr/>
        </p:nvCxnSpPr>
        <p:spPr>
          <a:xfrm flipH="1" flipV="1">
            <a:off x="1638401" y="4935456"/>
            <a:ext cx="251216" cy="6917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: Rounded Corners 216">
            <a:extLst>
              <a:ext uri="{FF2B5EF4-FFF2-40B4-BE49-F238E27FC236}">
                <a16:creationId xmlns:a16="http://schemas.microsoft.com/office/drawing/2014/main" id="{F1055E1E-8D65-C837-FAA6-F60225B31B84}"/>
              </a:ext>
            </a:extLst>
          </p:cNvPr>
          <p:cNvSpPr/>
          <p:nvPr/>
        </p:nvSpPr>
        <p:spPr>
          <a:xfrm>
            <a:off x="598421" y="4729183"/>
            <a:ext cx="1043147" cy="42571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Final response</a:t>
            </a:r>
          </a:p>
        </p:txBody>
      </p:sp>
      <p:sp>
        <p:nvSpPr>
          <p:cNvPr id="144" name="Slide Number Placeholder 4">
            <a:extLst>
              <a:ext uri="{FF2B5EF4-FFF2-40B4-BE49-F238E27FC236}">
                <a16:creationId xmlns:a16="http://schemas.microsoft.com/office/drawing/2014/main" id="{15DD097A-6834-4409-ACD4-5D0E6432B913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002A353D-FFC4-4A4B-80D7-F407D0DCDB40}"/>
              </a:ext>
            </a:extLst>
          </p:cNvPr>
          <p:cNvGrpSpPr/>
          <p:nvPr/>
        </p:nvGrpSpPr>
        <p:grpSpPr>
          <a:xfrm>
            <a:off x="2154206" y="2941344"/>
            <a:ext cx="735662" cy="570615"/>
            <a:chOff x="5610344" y="1866942"/>
            <a:chExt cx="735662" cy="570615"/>
          </a:xfrm>
        </p:grpSpPr>
        <p:grpSp>
          <p:nvGrpSpPr>
            <p:cNvPr id="245" name="Graphic 18">
              <a:extLst>
                <a:ext uri="{FF2B5EF4-FFF2-40B4-BE49-F238E27FC236}">
                  <a16:creationId xmlns:a16="http://schemas.microsoft.com/office/drawing/2014/main" id="{C124EA87-334B-4597-9238-FEC84D4F9BE0}"/>
                </a:ext>
              </a:extLst>
            </p:cNvPr>
            <p:cNvGrpSpPr/>
            <p:nvPr/>
          </p:nvGrpSpPr>
          <p:grpSpPr>
            <a:xfrm>
              <a:off x="5672963" y="1866942"/>
              <a:ext cx="496385" cy="570615"/>
              <a:chOff x="6215194" y="1890080"/>
              <a:chExt cx="496385" cy="570615"/>
            </a:xfrm>
            <a:noFill/>
          </p:grpSpPr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0954AEF1-FE5E-4070-A572-7AADB6A1327C}"/>
                  </a:ext>
                </a:extLst>
              </p:cNvPr>
              <p:cNvSpPr/>
              <p:nvPr/>
            </p:nvSpPr>
            <p:spPr>
              <a:xfrm>
                <a:off x="6640252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D84D17BE-8760-44BA-83CF-8C34244C92C9}"/>
                  </a:ext>
                </a:extLst>
              </p:cNvPr>
              <p:cNvSpPr/>
              <p:nvPr/>
            </p:nvSpPr>
            <p:spPr>
              <a:xfrm>
                <a:off x="6577634" y="2381489"/>
                <a:ext cx="63033" cy="37322"/>
              </a:xfrm>
              <a:custGeom>
                <a:avLst/>
                <a:gdLst>
                  <a:gd name="connsiteX0" fmla="*/ 63033 w 63033"/>
                  <a:gd name="connsiteY0" fmla="*/ 37322 h 37322"/>
                  <a:gd name="connsiteX1" fmla="*/ 0 w 63033"/>
                  <a:gd name="connsiteY1" fmla="*/ 0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33" h="37322">
                    <a:moveTo>
                      <a:pt x="63033" y="37322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F6AAC47-1A47-4B06-A41B-83BE267D0DBE}"/>
                  </a:ext>
                </a:extLst>
              </p:cNvPr>
              <p:cNvSpPr/>
              <p:nvPr/>
            </p:nvSpPr>
            <p:spPr>
              <a:xfrm>
                <a:off x="6497599" y="2360340"/>
                <a:ext cx="213980" cy="100355"/>
              </a:xfrm>
              <a:custGeom>
                <a:avLst/>
                <a:gdLst>
                  <a:gd name="connsiteX0" fmla="*/ 213981 w 213980"/>
                  <a:gd name="connsiteY0" fmla="*/ 0 h 100355"/>
                  <a:gd name="connsiteX1" fmla="*/ 213981 w 213980"/>
                  <a:gd name="connsiteY1" fmla="*/ 17002 h 100355"/>
                  <a:gd name="connsiteX2" fmla="*/ 71327 w 213980"/>
                  <a:gd name="connsiteY2" fmla="*/ 100355 h 100355"/>
                  <a:gd name="connsiteX3" fmla="*/ 0 w 213980"/>
                  <a:gd name="connsiteY3" fmla="*/ 62204 h 100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00355">
                    <a:moveTo>
                      <a:pt x="213981" y="0"/>
                    </a:moveTo>
                    <a:lnTo>
                      <a:pt x="213981" y="17002"/>
                    </a:lnTo>
                    <a:lnTo>
                      <a:pt x="71327" y="100355"/>
                    </a:lnTo>
                    <a:lnTo>
                      <a:pt x="0" y="62204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968AD4F0-7089-4E34-9FE7-FC1929EF7064}"/>
                  </a:ext>
                </a:extLst>
              </p:cNvPr>
              <p:cNvSpPr/>
              <p:nvPr/>
            </p:nvSpPr>
            <p:spPr>
              <a:xfrm>
                <a:off x="6497599" y="1890080"/>
                <a:ext cx="213980" cy="129383"/>
              </a:xfrm>
              <a:custGeom>
                <a:avLst/>
                <a:gdLst>
                  <a:gd name="connsiteX0" fmla="*/ 0 w 213980"/>
                  <a:gd name="connsiteY0" fmla="*/ 47275 h 129383"/>
                  <a:gd name="connsiteX1" fmla="*/ 71327 w 213980"/>
                  <a:gd name="connsiteY1" fmla="*/ 0 h 129383"/>
                  <a:gd name="connsiteX2" fmla="*/ 213981 w 213980"/>
                  <a:gd name="connsiteY2" fmla="*/ 82938 h 129383"/>
                  <a:gd name="connsiteX3" fmla="*/ 213981 w 213980"/>
                  <a:gd name="connsiteY3" fmla="*/ 129384 h 129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29383">
                    <a:moveTo>
                      <a:pt x="0" y="47275"/>
                    </a:moveTo>
                    <a:lnTo>
                      <a:pt x="71327" y="0"/>
                    </a:lnTo>
                    <a:lnTo>
                      <a:pt x="213981" y="82938"/>
                    </a:lnTo>
                    <a:lnTo>
                      <a:pt x="213981" y="129384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702D9A96-E60F-42EF-8E6E-F7DA551AE04F}"/>
                  </a:ext>
                </a:extLst>
              </p:cNvPr>
              <p:cNvSpPr/>
              <p:nvPr/>
            </p:nvSpPr>
            <p:spPr>
              <a:xfrm>
                <a:off x="6286521" y="2068397"/>
                <a:ext cx="71326" cy="35663"/>
              </a:xfrm>
              <a:custGeom>
                <a:avLst/>
                <a:gdLst>
                  <a:gd name="connsiteX0" fmla="*/ 71327 w 71326"/>
                  <a:gd name="connsiteY0" fmla="*/ 35663 h 35663"/>
                  <a:gd name="connsiteX1" fmla="*/ 0 w 71326"/>
                  <a:gd name="connsiteY1" fmla="*/ 0 h 3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326" h="35663">
                    <a:moveTo>
                      <a:pt x="71327" y="3566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4B50C66-E201-4B63-AAD5-6C62E21741CA}"/>
                  </a:ext>
                </a:extLst>
              </p:cNvPr>
              <p:cNvSpPr/>
              <p:nvPr/>
            </p:nvSpPr>
            <p:spPr>
              <a:xfrm>
                <a:off x="6357847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570591F-AAE0-4821-9DC2-AF8A032BE696}"/>
                  </a:ext>
                </a:extLst>
              </p:cNvPr>
              <p:cNvSpPr/>
              <p:nvPr/>
            </p:nvSpPr>
            <p:spPr>
              <a:xfrm>
                <a:off x="6215194" y="2138894"/>
                <a:ext cx="68838" cy="40225"/>
              </a:xfrm>
              <a:custGeom>
                <a:avLst/>
                <a:gdLst>
                  <a:gd name="connsiteX0" fmla="*/ 0 w 68838"/>
                  <a:gd name="connsiteY0" fmla="*/ 40225 h 40225"/>
                  <a:gd name="connsiteX1" fmla="*/ 68839 w 68838"/>
                  <a:gd name="connsiteY1" fmla="*/ 0 h 40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38" h="40225">
                    <a:moveTo>
                      <a:pt x="0" y="40225"/>
                    </a:moveTo>
                    <a:lnTo>
                      <a:pt x="6883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5CFFA334-9968-4752-A7B5-293268F72341}"/>
                  </a:ext>
                </a:extLst>
              </p:cNvPr>
              <p:cNvSpPr/>
              <p:nvPr/>
            </p:nvSpPr>
            <p:spPr>
              <a:xfrm>
                <a:off x="6356189" y="2381489"/>
                <a:ext cx="64277" cy="38151"/>
              </a:xfrm>
              <a:custGeom>
                <a:avLst/>
                <a:gdLst>
                  <a:gd name="connsiteX0" fmla="*/ 0 w 64277"/>
                  <a:gd name="connsiteY0" fmla="*/ 38152 h 38151"/>
                  <a:gd name="connsiteX1" fmla="*/ 64277 w 64277"/>
                  <a:gd name="connsiteY1" fmla="*/ 0 h 3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277" h="38151">
                    <a:moveTo>
                      <a:pt x="0" y="38152"/>
                    </a:moveTo>
                    <a:lnTo>
                      <a:pt x="64277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1F8BFA8D-E7B3-45DE-95A3-A8860AB7C68C}"/>
                  </a:ext>
                </a:extLst>
              </p:cNvPr>
              <p:cNvSpPr/>
              <p:nvPr/>
            </p:nvSpPr>
            <p:spPr>
              <a:xfrm>
                <a:off x="6318866" y="2396418"/>
                <a:ext cx="181634" cy="64277"/>
              </a:xfrm>
              <a:custGeom>
                <a:avLst/>
                <a:gdLst>
                  <a:gd name="connsiteX0" fmla="*/ 0 w 181634"/>
                  <a:gd name="connsiteY0" fmla="*/ 0 h 64277"/>
                  <a:gd name="connsiteX1" fmla="*/ 110308 w 181634"/>
                  <a:gd name="connsiteY1" fmla="*/ 64277 h 64277"/>
                  <a:gd name="connsiteX2" fmla="*/ 181635 w 181634"/>
                  <a:gd name="connsiteY2" fmla="*/ 26126 h 6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634" h="64277">
                    <a:moveTo>
                      <a:pt x="0" y="0"/>
                    </a:moveTo>
                    <a:lnTo>
                      <a:pt x="110308" y="64277"/>
                    </a:lnTo>
                    <a:lnTo>
                      <a:pt x="181635" y="26126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89C10AD8-A210-433F-AD1F-E5760AC8BD38}"/>
                  </a:ext>
                </a:extLst>
              </p:cNvPr>
              <p:cNvSpPr/>
              <p:nvPr/>
            </p:nvSpPr>
            <p:spPr>
              <a:xfrm>
                <a:off x="6215194" y="1890080"/>
                <a:ext cx="285307" cy="320971"/>
              </a:xfrm>
              <a:custGeom>
                <a:avLst/>
                <a:gdLst>
                  <a:gd name="connsiteX0" fmla="*/ 285308 w 285307"/>
                  <a:gd name="connsiteY0" fmla="*/ 47275 h 320971"/>
                  <a:gd name="connsiteX1" fmla="*/ 213981 w 285307"/>
                  <a:gd name="connsiteY1" fmla="*/ 0 h 320971"/>
                  <a:gd name="connsiteX2" fmla="*/ 71327 w 285307"/>
                  <a:gd name="connsiteY2" fmla="*/ 82938 h 320971"/>
                  <a:gd name="connsiteX3" fmla="*/ 71327 w 285307"/>
                  <a:gd name="connsiteY3" fmla="*/ 177488 h 320971"/>
                  <a:gd name="connsiteX4" fmla="*/ 0 w 285307"/>
                  <a:gd name="connsiteY4" fmla="*/ 213981 h 320971"/>
                  <a:gd name="connsiteX5" fmla="*/ 0 w 285307"/>
                  <a:gd name="connsiteY5" fmla="*/ 288211 h 320971"/>
                  <a:gd name="connsiteX6" fmla="*/ 0 w 285307"/>
                  <a:gd name="connsiteY6" fmla="*/ 320971 h 32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307" h="320971">
                    <a:moveTo>
                      <a:pt x="285308" y="47275"/>
                    </a:moveTo>
                    <a:lnTo>
                      <a:pt x="213981" y="0"/>
                    </a:lnTo>
                    <a:lnTo>
                      <a:pt x="71327" y="82938"/>
                    </a:lnTo>
                    <a:lnTo>
                      <a:pt x="71327" y="177488"/>
                    </a:lnTo>
                    <a:lnTo>
                      <a:pt x="0" y="213981"/>
                    </a:lnTo>
                    <a:lnTo>
                      <a:pt x="0" y="288211"/>
                    </a:lnTo>
                    <a:lnTo>
                      <a:pt x="0" y="320971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246" name="Graphic 18">
              <a:extLst>
                <a:ext uri="{FF2B5EF4-FFF2-40B4-BE49-F238E27FC236}">
                  <a16:creationId xmlns:a16="http://schemas.microsoft.com/office/drawing/2014/main" id="{8263B272-E98A-4727-BD2F-66E961D2245E}"/>
                </a:ext>
              </a:extLst>
            </p:cNvPr>
            <p:cNvGrpSpPr/>
            <p:nvPr/>
          </p:nvGrpSpPr>
          <p:grpSpPr>
            <a:xfrm>
              <a:off x="5872840" y="2023728"/>
              <a:ext cx="252965" cy="298130"/>
              <a:chOff x="6415071" y="2046866"/>
              <a:chExt cx="252965" cy="298130"/>
            </a:xfrm>
            <a:noFill/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991514F-0800-4E10-98B8-698865229B4C}"/>
                  </a:ext>
                </a:extLst>
              </p:cNvPr>
              <p:cNvSpPr/>
              <p:nvPr/>
            </p:nvSpPr>
            <p:spPr>
              <a:xfrm>
                <a:off x="6480181" y="2195707"/>
                <a:ext cx="187855" cy="4146"/>
              </a:xfrm>
              <a:custGeom>
                <a:avLst/>
                <a:gdLst>
                  <a:gd name="connsiteX0" fmla="*/ 0 w 187855"/>
                  <a:gd name="connsiteY0" fmla="*/ 0 h 4146"/>
                  <a:gd name="connsiteX1" fmla="*/ 187855 w 187855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7855" h="4146">
                    <a:moveTo>
                      <a:pt x="0" y="0"/>
                    </a:moveTo>
                    <a:lnTo>
                      <a:pt x="187855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F073DA4C-8F20-43EC-AF33-0AD2D7429A12}"/>
                  </a:ext>
                </a:extLst>
              </p:cNvPr>
              <p:cNvSpPr/>
              <p:nvPr/>
            </p:nvSpPr>
            <p:spPr>
              <a:xfrm>
                <a:off x="6480181" y="2073373"/>
                <a:ext cx="93720" cy="245082"/>
              </a:xfrm>
              <a:custGeom>
                <a:avLst/>
                <a:gdLst>
                  <a:gd name="connsiteX0" fmla="*/ 0 w 93720"/>
                  <a:gd name="connsiteY0" fmla="*/ 0 h 245082"/>
                  <a:gd name="connsiteX1" fmla="*/ 93720 w 93720"/>
                  <a:gd name="connsiteY1" fmla="*/ 0 h 245082"/>
                  <a:gd name="connsiteX2" fmla="*/ 93720 w 93720"/>
                  <a:gd name="connsiteY2" fmla="*/ 245083 h 245082"/>
                  <a:gd name="connsiteX3" fmla="*/ 0 w 93720"/>
                  <a:gd name="connsiteY3" fmla="*/ 245083 h 24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720" h="245082">
                    <a:moveTo>
                      <a:pt x="0" y="0"/>
                    </a:moveTo>
                    <a:lnTo>
                      <a:pt x="93720" y="0"/>
                    </a:lnTo>
                    <a:lnTo>
                      <a:pt x="93720" y="245083"/>
                    </a:lnTo>
                    <a:lnTo>
                      <a:pt x="0" y="245083"/>
                    </a:ln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BC996E2-4620-463B-8DF2-E8C8A04347D6}"/>
                  </a:ext>
                </a:extLst>
              </p:cNvPr>
              <p:cNvSpPr/>
              <p:nvPr/>
            </p:nvSpPr>
            <p:spPr>
              <a:xfrm rot="5400000">
                <a:off x="6415071" y="2046866"/>
                <a:ext cx="53080" cy="53080"/>
              </a:xfrm>
              <a:custGeom>
                <a:avLst/>
                <a:gdLst>
                  <a:gd name="connsiteX0" fmla="*/ 0 w 53080"/>
                  <a:gd name="connsiteY0" fmla="*/ 0 h 53080"/>
                  <a:gd name="connsiteX1" fmla="*/ 53080 w 53080"/>
                  <a:gd name="connsiteY1" fmla="*/ 0 h 53080"/>
                  <a:gd name="connsiteX2" fmla="*/ 53080 w 53080"/>
                  <a:gd name="connsiteY2" fmla="*/ 53081 h 53080"/>
                  <a:gd name="connsiteX3" fmla="*/ 0 w 53080"/>
                  <a:gd name="connsiteY3" fmla="*/ 53081 h 5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0" h="53080">
                    <a:moveTo>
                      <a:pt x="0" y="0"/>
                    </a:moveTo>
                    <a:lnTo>
                      <a:pt x="53080" y="0"/>
                    </a:lnTo>
                    <a:lnTo>
                      <a:pt x="53080" y="53081"/>
                    </a:lnTo>
                    <a:lnTo>
                      <a:pt x="0" y="53081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A991019-ED9D-45FF-8AB2-AD0510DBBAE1}"/>
                  </a:ext>
                </a:extLst>
              </p:cNvPr>
              <p:cNvSpPr/>
              <p:nvPr/>
            </p:nvSpPr>
            <p:spPr>
              <a:xfrm>
                <a:off x="6415490" y="2161702"/>
                <a:ext cx="52665" cy="68424"/>
              </a:xfrm>
              <a:custGeom>
                <a:avLst/>
                <a:gdLst>
                  <a:gd name="connsiteX0" fmla="*/ 0 w 52665"/>
                  <a:gd name="connsiteY0" fmla="*/ 68424 h 68424"/>
                  <a:gd name="connsiteX1" fmla="*/ 0 w 52665"/>
                  <a:gd name="connsiteY1" fmla="*/ 0 h 68424"/>
                  <a:gd name="connsiteX2" fmla="*/ 52666 w 52665"/>
                  <a:gd name="connsiteY2" fmla="*/ 34005 h 6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65" h="68424">
                    <a:moveTo>
                      <a:pt x="0" y="68424"/>
                    </a:moveTo>
                    <a:lnTo>
                      <a:pt x="0" y="0"/>
                    </a:lnTo>
                    <a:lnTo>
                      <a:pt x="52666" y="3400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D9183949-822E-4FFD-9B59-47014F389CA1}"/>
                  </a:ext>
                </a:extLst>
              </p:cNvPr>
              <p:cNvSpPr/>
              <p:nvPr/>
            </p:nvSpPr>
            <p:spPr>
              <a:xfrm>
                <a:off x="6415490" y="2292330"/>
                <a:ext cx="52665" cy="52665"/>
              </a:xfrm>
              <a:custGeom>
                <a:avLst/>
                <a:gdLst>
                  <a:gd name="connsiteX0" fmla="*/ 0 w 52665"/>
                  <a:gd name="connsiteY0" fmla="*/ 30272 h 52665"/>
                  <a:gd name="connsiteX1" fmla="*/ 0 w 52665"/>
                  <a:gd name="connsiteY1" fmla="*/ 22393 h 52665"/>
                  <a:gd name="connsiteX2" fmla="*/ 22393 w 52665"/>
                  <a:gd name="connsiteY2" fmla="*/ 0 h 52665"/>
                  <a:gd name="connsiteX3" fmla="*/ 30272 w 52665"/>
                  <a:gd name="connsiteY3" fmla="*/ 0 h 52665"/>
                  <a:gd name="connsiteX4" fmla="*/ 52666 w 52665"/>
                  <a:gd name="connsiteY4" fmla="*/ 22393 h 52665"/>
                  <a:gd name="connsiteX5" fmla="*/ 52666 w 52665"/>
                  <a:gd name="connsiteY5" fmla="*/ 30272 h 52665"/>
                  <a:gd name="connsiteX6" fmla="*/ 30272 w 52665"/>
                  <a:gd name="connsiteY6" fmla="*/ 52666 h 52665"/>
                  <a:gd name="connsiteX7" fmla="*/ 22393 w 52665"/>
                  <a:gd name="connsiteY7" fmla="*/ 52666 h 52665"/>
                  <a:gd name="connsiteX8" fmla="*/ 0 w 52665"/>
                  <a:gd name="connsiteY8" fmla="*/ 30272 h 52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665" h="52665">
                    <a:moveTo>
                      <a:pt x="0" y="30272"/>
                    </a:moveTo>
                    <a:lnTo>
                      <a:pt x="0" y="22393"/>
                    </a:lnTo>
                    <a:cubicBezTo>
                      <a:pt x="0" y="9953"/>
                      <a:pt x="9953" y="0"/>
                      <a:pt x="22393" y="0"/>
                    </a:cubicBezTo>
                    <a:lnTo>
                      <a:pt x="30272" y="0"/>
                    </a:lnTo>
                    <a:cubicBezTo>
                      <a:pt x="42713" y="0"/>
                      <a:pt x="52666" y="9953"/>
                      <a:pt x="52666" y="22393"/>
                    </a:cubicBezTo>
                    <a:lnTo>
                      <a:pt x="52666" y="30272"/>
                    </a:lnTo>
                    <a:cubicBezTo>
                      <a:pt x="52666" y="42713"/>
                      <a:pt x="42713" y="52666"/>
                      <a:pt x="30272" y="52666"/>
                    </a:cubicBezTo>
                    <a:lnTo>
                      <a:pt x="22393" y="52666"/>
                    </a:lnTo>
                    <a:cubicBezTo>
                      <a:pt x="9953" y="52666"/>
                      <a:pt x="0" y="42713"/>
                      <a:pt x="0" y="3027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247" name="Graphic 18">
              <a:extLst>
                <a:ext uri="{FF2B5EF4-FFF2-40B4-BE49-F238E27FC236}">
                  <a16:creationId xmlns:a16="http://schemas.microsoft.com/office/drawing/2014/main" id="{B24CE620-44ED-4598-A574-859AD560074A}"/>
                </a:ext>
              </a:extLst>
            </p:cNvPr>
            <p:cNvGrpSpPr/>
            <p:nvPr/>
          </p:nvGrpSpPr>
          <p:grpSpPr>
            <a:xfrm>
              <a:off x="6154419" y="2027842"/>
              <a:ext cx="191587" cy="274940"/>
              <a:chOff x="6696650" y="2050980"/>
              <a:chExt cx="191587" cy="274940"/>
            </a:xfrm>
            <a:noFill/>
          </p:grpSpPr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7E6FC001-8265-4651-A26F-5888F8F3F1C6}"/>
                  </a:ext>
                </a:extLst>
              </p:cNvPr>
              <p:cNvSpPr/>
              <p:nvPr/>
            </p:nvSpPr>
            <p:spPr>
              <a:xfrm>
                <a:off x="6696650" y="2050980"/>
                <a:ext cx="191587" cy="274940"/>
              </a:xfrm>
              <a:custGeom>
                <a:avLst/>
                <a:gdLst>
                  <a:gd name="connsiteX0" fmla="*/ 0 w 191587"/>
                  <a:gd name="connsiteY0" fmla="*/ 266232 h 274940"/>
                  <a:gd name="connsiteX1" fmla="*/ 0 w 191587"/>
                  <a:gd name="connsiteY1" fmla="*/ 8709 h 274940"/>
                  <a:gd name="connsiteX2" fmla="*/ 8709 w 191587"/>
                  <a:gd name="connsiteY2" fmla="*/ 0 h 274940"/>
                  <a:gd name="connsiteX3" fmla="*/ 127725 w 191587"/>
                  <a:gd name="connsiteY3" fmla="*/ 0 h 274940"/>
                  <a:gd name="connsiteX4" fmla="*/ 191587 w 191587"/>
                  <a:gd name="connsiteY4" fmla="*/ 63862 h 274940"/>
                  <a:gd name="connsiteX5" fmla="*/ 191587 w 191587"/>
                  <a:gd name="connsiteY5" fmla="*/ 266232 h 274940"/>
                  <a:gd name="connsiteX6" fmla="*/ 182879 w 191587"/>
                  <a:gd name="connsiteY6" fmla="*/ 274940 h 274940"/>
                  <a:gd name="connsiteX7" fmla="*/ 8709 w 191587"/>
                  <a:gd name="connsiteY7" fmla="*/ 274940 h 274940"/>
                  <a:gd name="connsiteX8" fmla="*/ 0 w 191587"/>
                  <a:gd name="connsiteY8" fmla="*/ 266232 h 27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1587" h="274940">
                    <a:moveTo>
                      <a:pt x="0" y="266232"/>
                    </a:moveTo>
                    <a:lnTo>
                      <a:pt x="0" y="8709"/>
                    </a:lnTo>
                    <a:cubicBezTo>
                      <a:pt x="0" y="3732"/>
                      <a:pt x="3732" y="0"/>
                      <a:pt x="8709" y="0"/>
                    </a:cubicBezTo>
                    <a:lnTo>
                      <a:pt x="127725" y="0"/>
                    </a:lnTo>
                    <a:lnTo>
                      <a:pt x="191587" y="63862"/>
                    </a:lnTo>
                    <a:lnTo>
                      <a:pt x="191587" y="266232"/>
                    </a:lnTo>
                    <a:cubicBezTo>
                      <a:pt x="191587" y="271208"/>
                      <a:pt x="187855" y="274940"/>
                      <a:pt x="182879" y="274940"/>
                    </a:cubicBezTo>
                    <a:lnTo>
                      <a:pt x="8709" y="274940"/>
                    </a:lnTo>
                    <a:cubicBezTo>
                      <a:pt x="3732" y="274940"/>
                      <a:pt x="0" y="271208"/>
                      <a:pt x="0" y="26623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120B9D56-A078-4324-A13E-B05C9477CC03}"/>
                  </a:ext>
                </a:extLst>
              </p:cNvPr>
              <p:cNvSpPr/>
              <p:nvPr/>
            </p:nvSpPr>
            <p:spPr>
              <a:xfrm>
                <a:off x="6823961" y="2050980"/>
                <a:ext cx="64277" cy="63862"/>
              </a:xfrm>
              <a:custGeom>
                <a:avLst/>
                <a:gdLst>
                  <a:gd name="connsiteX0" fmla="*/ 0 w 64277"/>
                  <a:gd name="connsiteY0" fmla="*/ 63862 h 63862"/>
                  <a:gd name="connsiteX1" fmla="*/ 64277 w 64277"/>
                  <a:gd name="connsiteY1" fmla="*/ 63862 h 63862"/>
                  <a:gd name="connsiteX2" fmla="*/ 0 w 64277"/>
                  <a:gd name="connsiteY2" fmla="*/ 0 h 6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277" h="63862">
                    <a:moveTo>
                      <a:pt x="0" y="63862"/>
                    </a:moveTo>
                    <a:lnTo>
                      <a:pt x="64277" y="6386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5A5AABE8-C38E-46DC-AFEF-FA241566BFB1}"/>
                  </a:ext>
                </a:extLst>
              </p:cNvPr>
              <p:cNvSpPr/>
              <p:nvPr/>
            </p:nvSpPr>
            <p:spPr>
              <a:xfrm>
                <a:off x="6724849" y="2166679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ACC28A0-B813-44E3-BA78-D484CA819AE9}"/>
                  </a:ext>
                </a:extLst>
              </p:cNvPr>
              <p:cNvSpPr/>
              <p:nvPr/>
            </p:nvSpPr>
            <p:spPr>
              <a:xfrm>
                <a:off x="6724849" y="2204001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C0DD5BC-3428-41F6-A110-9E926E57BA80}"/>
                  </a:ext>
                </a:extLst>
              </p:cNvPr>
              <p:cNvSpPr/>
              <p:nvPr/>
            </p:nvSpPr>
            <p:spPr>
              <a:xfrm>
                <a:off x="6724849" y="2241323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B3209CFC-FAF7-49B7-9A0A-0B847C41EFE9}"/>
                  </a:ext>
                </a:extLst>
              </p:cNvPr>
              <p:cNvSpPr/>
              <p:nvPr/>
            </p:nvSpPr>
            <p:spPr>
              <a:xfrm>
                <a:off x="6724849" y="2279060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16543630-BB6F-47EA-9936-3ADD2083A68F}"/>
                  </a:ext>
                </a:extLst>
              </p:cNvPr>
              <p:cNvSpPr/>
              <p:nvPr/>
            </p:nvSpPr>
            <p:spPr>
              <a:xfrm>
                <a:off x="6724849" y="2128942"/>
                <a:ext cx="76303" cy="4146"/>
              </a:xfrm>
              <a:custGeom>
                <a:avLst/>
                <a:gdLst>
                  <a:gd name="connsiteX0" fmla="*/ 0 w 76303"/>
                  <a:gd name="connsiteY0" fmla="*/ 0 h 4146"/>
                  <a:gd name="connsiteX1" fmla="*/ 76303 w 76303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303" h="4146">
                    <a:moveTo>
                      <a:pt x="0" y="0"/>
                    </a:moveTo>
                    <a:lnTo>
                      <a:pt x="76303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D29CA2-845D-4A68-B319-D2357435595F}"/>
                </a:ext>
              </a:extLst>
            </p:cNvPr>
            <p:cNvSpPr/>
            <p:nvPr/>
          </p:nvSpPr>
          <p:spPr>
            <a:xfrm>
              <a:off x="5610344" y="2221088"/>
              <a:ext cx="179561" cy="161314"/>
            </a:xfrm>
            <a:custGeom>
              <a:avLst/>
              <a:gdLst>
                <a:gd name="connsiteX0" fmla="*/ 95794 w 179561"/>
                <a:gd name="connsiteY0" fmla="*/ 99111 h 161314"/>
                <a:gd name="connsiteX1" fmla="*/ 29028 w 179561"/>
                <a:gd name="connsiteY1" fmla="*/ 154680 h 161314"/>
                <a:gd name="connsiteX2" fmla="*/ 0 w 179561"/>
                <a:gd name="connsiteY2" fmla="*/ 119846 h 161314"/>
                <a:gd name="connsiteX3" fmla="*/ 66765 w 179561"/>
                <a:gd name="connsiteY3" fmla="*/ 64277 h 161314"/>
                <a:gd name="connsiteX4" fmla="*/ 8294 w 179561"/>
                <a:gd name="connsiteY4" fmla="*/ 38981 h 161314"/>
                <a:gd name="connsiteX5" fmla="*/ 179561 w 179561"/>
                <a:gd name="connsiteY5" fmla="*/ 0 h 161314"/>
                <a:gd name="connsiteX6" fmla="*/ 109893 w 179561"/>
                <a:gd name="connsiteY6" fmla="*/ 161315 h 161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61" h="161314">
                  <a:moveTo>
                    <a:pt x="95794" y="99111"/>
                  </a:moveTo>
                  <a:lnTo>
                    <a:pt x="29028" y="154680"/>
                  </a:lnTo>
                  <a:lnTo>
                    <a:pt x="0" y="119846"/>
                  </a:lnTo>
                  <a:lnTo>
                    <a:pt x="66765" y="64277"/>
                  </a:lnTo>
                  <a:lnTo>
                    <a:pt x="8294" y="38981"/>
                  </a:lnTo>
                  <a:lnTo>
                    <a:pt x="179561" y="0"/>
                  </a:lnTo>
                  <a:lnTo>
                    <a:pt x="109893" y="161315"/>
                  </a:ln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</a:endParaRP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42EDEA3-665C-0FC6-0AD4-DA77812D884B}"/>
              </a:ext>
            </a:extLst>
          </p:cNvPr>
          <p:cNvCxnSpPr>
            <a:cxnSpLocks/>
          </p:cNvCxnSpPr>
          <p:nvPr/>
        </p:nvCxnSpPr>
        <p:spPr>
          <a:xfrm>
            <a:off x="3425153" y="1884684"/>
            <a:ext cx="11695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75B259D-CB56-D67B-2A8B-E8A6973A8D24}"/>
              </a:ext>
            </a:extLst>
          </p:cNvPr>
          <p:cNvCxnSpPr>
            <a:cxnSpLocks/>
          </p:cNvCxnSpPr>
          <p:nvPr/>
        </p:nvCxnSpPr>
        <p:spPr>
          <a:xfrm>
            <a:off x="3425153" y="2425908"/>
            <a:ext cx="11695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0213FBA-904F-B7DE-3ABD-608E53DFDB08}"/>
              </a:ext>
            </a:extLst>
          </p:cNvPr>
          <p:cNvCxnSpPr>
            <a:cxnSpLocks/>
          </p:cNvCxnSpPr>
          <p:nvPr/>
        </p:nvCxnSpPr>
        <p:spPr>
          <a:xfrm>
            <a:off x="3425153" y="2817346"/>
            <a:ext cx="11695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A7E4E21-56FA-20C8-D617-DDC65EA9AA2A}"/>
              </a:ext>
            </a:extLst>
          </p:cNvPr>
          <p:cNvCxnSpPr>
            <a:cxnSpLocks/>
          </p:cNvCxnSpPr>
          <p:nvPr/>
        </p:nvCxnSpPr>
        <p:spPr>
          <a:xfrm>
            <a:off x="3425153" y="3186253"/>
            <a:ext cx="11695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41601D49-281F-06C3-E436-C0C59DF2B9A8}"/>
              </a:ext>
            </a:extLst>
          </p:cNvPr>
          <p:cNvSpPr txBox="1"/>
          <p:nvPr/>
        </p:nvSpPr>
        <p:spPr>
          <a:xfrm>
            <a:off x="7324745" y="2085715"/>
            <a:ext cx="8342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Step 1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Step 2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…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Step n</a:t>
            </a:r>
          </a:p>
        </p:txBody>
      </p:sp>
    </p:spTree>
    <p:extLst>
      <p:ext uri="{BB962C8B-B14F-4D97-AF65-F5344CB8AC3E}">
        <p14:creationId xmlns:p14="http://schemas.microsoft.com/office/powerpoint/2010/main" val="21394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36" grpId="0"/>
      <p:bldP spid="150" grpId="0" animBg="1"/>
      <p:bldP spid="153" grpId="0"/>
      <p:bldP spid="195" grpId="0" animBg="1"/>
      <p:bldP spid="205" grpId="0" animBg="1"/>
      <p:bldP spid="208" grpId="0" animBg="1"/>
      <p:bldP spid="214" grpId="0" animBg="1"/>
      <p:bldP spid="18" grpId="0" animBg="1"/>
      <p:bldP spid="35" grpId="0" animBg="1"/>
      <p:bldP spid="44" grpId="0" animBg="1"/>
      <p:bldP spid="3" grpId="0" animBg="1"/>
      <p:bldP spid="118" grpId="0"/>
      <p:bldP spid="143" grpId="0"/>
      <p:bldP spid="14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4B873-86B1-4732-DA95-EFB0AEAA1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B1D57-EDE1-A6C9-1E6F-6F66D42174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Optimizing and Deploying for Inference</a:t>
            </a:r>
          </a:p>
        </p:txBody>
      </p:sp>
    </p:spTree>
    <p:extLst>
      <p:ext uri="{BB962C8B-B14F-4D97-AF65-F5344CB8AC3E}">
        <p14:creationId xmlns:p14="http://schemas.microsoft.com/office/powerpoint/2010/main" val="19932424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8B8C6-2164-43F2-B003-290BBA724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D413B9A-0DED-E143-FA8E-473F34ED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82B20AAE-9EDC-F5A6-BEFA-D214C2FDA38E}"/>
              </a:ext>
            </a:extLst>
          </p:cNvPr>
          <p:cNvSpPr/>
          <p:nvPr/>
        </p:nvSpPr>
        <p:spPr>
          <a:xfrm>
            <a:off x="2077081" y="1932312"/>
            <a:ext cx="484450" cy="4481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D97511B-5C59-0D5F-B7D0-05A65C357DDC}"/>
              </a:ext>
            </a:extLst>
          </p:cNvPr>
          <p:cNvSpPr/>
          <p:nvPr/>
        </p:nvSpPr>
        <p:spPr>
          <a:xfrm>
            <a:off x="2077081" y="3059668"/>
            <a:ext cx="484450" cy="4481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8FAD2BB-2308-D5F8-07C0-85A92A618F29}"/>
              </a:ext>
            </a:extLst>
          </p:cNvPr>
          <p:cNvSpPr/>
          <p:nvPr/>
        </p:nvSpPr>
        <p:spPr>
          <a:xfrm>
            <a:off x="2077081" y="4223360"/>
            <a:ext cx="484450" cy="4481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0691345-8F36-95EA-CF84-21531B954AB5}"/>
              </a:ext>
            </a:extLst>
          </p:cNvPr>
          <p:cNvSpPr txBox="1"/>
          <p:nvPr/>
        </p:nvSpPr>
        <p:spPr>
          <a:xfrm>
            <a:off x="2864313" y="1971704"/>
            <a:ext cx="233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Throughput =  query/s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191C07-C59A-03E1-9EA3-D9839C4976A5}"/>
              </a:ext>
            </a:extLst>
          </p:cNvPr>
          <p:cNvSpPr txBox="1"/>
          <p:nvPr/>
        </p:nvSpPr>
        <p:spPr>
          <a:xfrm>
            <a:off x="2864313" y="3099060"/>
            <a:ext cx="1977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Latency =  s/token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67AE62C-8190-6BB6-03D3-9D21C4A3F3A5}"/>
              </a:ext>
            </a:extLst>
          </p:cNvPr>
          <p:cNvSpPr txBox="1"/>
          <p:nvPr/>
        </p:nvSpPr>
        <p:spPr>
          <a:xfrm>
            <a:off x="2931934" y="4262752"/>
            <a:ext cx="657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97C074F-7767-0FEA-547F-9E9F8D991506}"/>
              </a:ext>
            </a:extLst>
          </p:cNvPr>
          <p:cNvSpPr txBox="1"/>
          <p:nvPr/>
        </p:nvSpPr>
        <p:spPr>
          <a:xfrm>
            <a:off x="5952683" y="1971704"/>
            <a:ext cx="486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More Throughput equals more concurrent users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01ED682-DABA-7639-A764-339CDE0C83A3}"/>
              </a:ext>
            </a:extLst>
          </p:cNvPr>
          <p:cNvSpPr txBox="1"/>
          <p:nvPr/>
        </p:nvSpPr>
        <p:spPr>
          <a:xfrm>
            <a:off x="5952683" y="3099060"/>
            <a:ext cx="364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Low latency allows faster response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6269CC7-0B3C-C28E-B654-F134E6FF44B0}"/>
              </a:ext>
            </a:extLst>
          </p:cNvPr>
          <p:cNvSpPr txBox="1"/>
          <p:nvPr/>
        </p:nvSpPr>
        <p:spPr>
          <a:xfrm>
            <a:off x="5952682" y="4262752"/>
            <a:ext cx="175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$ always matter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AA45516-D0DA-11B0-F7E0-3C0CD2A901EC}"/>
              </a:ext>
            </a:extLst>
          </p:cNvPr>
          <p:cNvSpPr txBox="1"/>
          <p:nvPr/>
        </p:nvSpPr>
        <p:spPr>
          <a:xfrm>
            <a:off x="2864313" y="3406837"/>
            <a:ext cx="171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The lower the better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93779B-E431-52DA-4016-48338354474C}"/>
              </a:ext>
            </a:extLst>
          </p:cNvPr>
          <p:cNvSpPr txBox="1"/>
          <p:nvPr/>
        </p:nvSpPr>
        <p:spPr>
          <a:xfrm>
            <a:off x="2864313" y="2341036"/>
            <a:ext cx="182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The higher the better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C0635A1-D910-D47F-B265-2E881009F239}"/>
              </a:ext>
            </a:extLst>
          </p:cNvPr>
          <p:cNvSpPr txBox="1"/>
          <p:nvPr/>
        </p:nvSpPr>
        <p:spPr>
          <a:xfrm>
            <a:off x="2931934" y="4517588"/>
            <a:ext cx="171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The lower the better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FDFBE31-8D0F-A346-32A9-82279F47AE87}"/>
              </a:ext>
            </a:extLst>
          </p:cNvPr>
          <p:cNvSpPr txBox="1"/>
          <p:nvPr/>
        </p:nvSpPr>
        <p:spPr>
          <a:xfrm>
            <a:off x="902289" y="6072459"/>
            <a:ext cx="7171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We will only focus on the decoding part of the transformer after the prefill phase.</a:t>
            </a:r>
          </a:p>
        </p:txBody>
      </p:sp>
    </p:spTree>
    <p:extLst>
      <p:ext uri="{BB962C8B-B14F-4D97-AF65-F5344CB8AC3E}">
        <p14:creationId xmlns:p14="http://schemas.microsoft.com/office/powerpoint/2010/main" val="1145751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C0244-FAB1-9F83-EB13-45EB85FA8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C8F7D9E9-72AD-CC67-9912-951E75C01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038679F-0C9C-3420-901C-5E12F9D4C494}"/>
              </a:ext>
            </a:extLst>
          </p:cNvPr>
          <p:cNvSpPr/>
          <p:nvPr/>
        </p:nvSpPr>
        <p:spPr>
          <a:xfrm>
            <a:off x="872157" y="1271682"/>
            <a:ext cx="1087575" cy="8248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44FAB89-E174-D31D-26DC-18BB5DCF3EF1}"/>
              </a:ext>
            </a:extLst>
          </p:cNvPr>
          <p:cNvSpPr txBox="1"/>
          <p:nvPr/>
        </p:nvSpPr>
        <p:spPr>
          <a:xfrm>
            <a:off x="2027646" y="1495798"/>
            <a:ext cx="25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# Parameters (P) 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71AFB93-F857-FF4A-53CA-B11A33C781E9}"/>
              </a:ext>
            </a:extLst>
          </p:cNvPr>
          <p:cNvSpPr txBox="1"/>
          <p:nvPr/>
        </p:nvSpPr>
        <p:spPr>
          <a:xfrm>
            <a:off x="804243" y="2461028"/>
            <a:ext cx="1910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one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23D36F1B-814C-5D1A-38F3-CEDD166FB52B}"/>
                  </a:ext>
                </a:extLst>
              </p:cNvPr>
              <p:cNvSpPr txBox="1"/>
              <p:nvPr/>
            </p:nvSpPr>
            <p:spPr>
              <a:xfrm>
                <a:off x="1226933" y="2855688"/>
                <a:ext cx="6520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𝑭𝒍𝒐𝒂𝒕𝒊𝒏𝒈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𝒑𝒐𝒊𝒏𝒕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𝒐𝒑𝒆𝒓𝒂𝒕𝒊𝒐𝒏𝒔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𝒕𝒐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𝒐𝒑𝒆𝒓𝒂𝒕𝒆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𝐵𝑎𝑡𝑐h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23D36F1B-814C-5D1A-38F3-CEDD166FB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3" y="2855688"/>
                <a:ext cx="652082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>
            <a:extLst>
              <a:ext uri="{FF2B5EF4-FFF2-40B4-BE49-F238E27FC236}">
                <a16:creationId xmlns:a16="http://schemas.microsoft.com/office/drawing/2014/main" id="{7536CE7E-78C8-3249-9771-AC0D97BC8E41}"/>
              </a:ext>
            </a:extLst>
          </p:cNvPr>
          <p:cNvSpPr txBox="1"/>
          <p:nvPr/>
        </p:nvSpPr>
        <p:spPr>
          <a:xfrm>
            <a:off x="8556605" y="2461028"/>
            <a:ext cx="141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Bounded by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3AB1BF6-E8D7-3710-BB55-3C17DD891D9E}"/>
              </a:ext>
            </a:extLst>
          </p:cNvPr>
          <p:cNvSpPr txBox="1"/>
          <p:nvPr/>
        </p:nvSpPr>
        <p:spPr>
          <a:xfrm>
            <a:off x="8556605" y="2886890"/>
            <a:ext cx="1756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 Flops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AC2E5B81-7774-252C-52D7-9E4B017AF404}"/>
                  </a:ext>
                </a:extLst>
              </p:cNvPr>
              <p:cNvSpPr txBox="1"/>
              <p:nvPr/>
            </p:nvSpPr>
            <p:spPr>
              <a:xfrm>
                <a:off x="1226933" y="3231998"/>
                <a:ext cx="2835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𝑚𝑒𝑚𝑜𝑟𝑦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𝑚𝑜𝑣𝑒𝑚𝑒𝑛𝑡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AC2E5B81-7774-252C-52D7-9E4B017AF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3" y="3231998"/>
                <a:ext cx="2835263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ZoneTexte 34">
            <a:extLst>
              <a:ext uri="{FF2B5EF4-FFF2-40B4-BE49-F238E27FC236}">
                <a16:creationId xmlns:a16="http://schemas.microsoft.com/office/drawing/2014/main" id="{348D0B3A-44CB-7556-91C3-C87EC8A6DE4C}"/>
              </a:ext>
            </a:extLst>
          </p:cNvPr>
          <p:cNvSpPr txBox="1"/>
          <p:nvPr/>
        </p:nvSpPr>
        <p:spPr>
          <a:xfrm>
            <a:off x="8556605" y="3231998"/>
            <a:ext cx="321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 Memory Bandwidth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D66B5A89-0029-2AA3-2AC4-02BE52C8F66B}"/>
              </a:ext>
            </a:extLst>
          </p:cNvPr>
          <p:cNvCxnSpPr>
            <a:cxnSpLocks/>
          </p:cNvCxnSpPr>
          <p:nvPr/>
        </p:nvCxnSpPr>
        <p:spPr>
          <a:xfrm>
            <a:off x="8041876" y="2555475"/>
            <a:ext cx="0" cy="104585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E5122FC9-8A35-8A09-C584-BC343DC70A17}"/>
              </a:ext>
            </a:extLst>
          </p:cNvPr>
          <p:cNvCxnSpPr>
            <a:cxnSpLocks/>
          </p:cNvCxnSpPr>
          <p:nvPr/>
        </p:nvCxnSpPr>
        <p:spPr>
          <a:xfrm flipH="1">
            <a:off x="872157" y="2824979"/>
            <a:ext cx="10700150" cy="53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1250ED37-0895-F4E6-C957-36C8D3311F91}"/>
              </a:ext>
            </a:extLst>
          </p:cNvPr>
          <p:cNvCxnSpPr>
            <a:cxnSpLocks/>
          </p:cNvCxnSpPr>
          <p:nvPr/>
        </p:nvCxnSpPr>
        <p:spPr>
          <a:xfrm flipV="1">
            <a:off x="3136816" y="6437135"/>
            <a:ext cx="3742379" cy="12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8384D701-3545-6F65-5357-240D23E85D76}"/>
              </a:ext>
            </a:extLst>
          </p:cNvPr>
          <p:cNvCxnSpPr/>
          <p:nvPr/>
        </p:nvCxnSpPr>
        <p:spPr>
          <a:xfrm flipV="1">
            <a:off x="3148927" y="4111772"/>
            <a:ext cx="0" cy="2349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80DE4250-80DC-F656-5D57-5E11C28717A1}"/>
              </a:ext>
            </a:extLst>
          </p:cNvPr>
          <p:cNvCxnSpPr>
            <a:cxnSpLocks/>
          </p:cNvCxnSpPr>
          <p:nvPr/>
        </p:nvCxnSpPr>
        <p:spPr>
          <a:xfrm flipV="1">
            <a:off x="3148927" y="5263856"/>
            <a:ext cx="3730268" cy="287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E561EB51-4CFE-7115-31EF-54FDD57D38C2}"/>
              </a:ext>
            </a:extLst>
          </p:cNvPr>
          <p:cNvCxnSpPr>
            <a:cxnSpLocks/>
          </p:cNvCxnSpPr>
          <p:nvPr/>
        </p:nvCxnSpPr>
        <p:spPr>
          <a:xfrm flipV="1">
            <a:off x="3161039" y="4287385"/>
            <a:ext cx="3718156" cy="214975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90288765-171D-5D72-EAE6-EEDA7EF4892C}"/>
              </a:ext>
            </a:extLst>
          </p:cNvPr>
          <p:cNvSpPr txBox="1"/>
          <p:nvPr/>
        </p:nvSpPr>
        <p:spPr>
          <a:xfrm>
            <a:off x="5746792" y="6488668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Size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B27C7D30-1076-1B28-1D4F-A2D54E43B531}"/>
              </a:ext>
            </a:extLst>
          </p:cNvPr>
          <p:cNvSpPr txBox="1"/>
          <p:nvPr/>
        </p:nvSpPr>
        <p:spPr>
          <a:xfrm>
            <a:off x="2379931" y="3965876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1DB03516-DA02-5D6A-2E69-E2A7F890D7E8}"/>
                  </a:ext>
                </a:extLst>
              </p:cNvPr>
              <p:cNvSpPr txBox="1"/>
              <p:nvPr/>
            </p:nvSpPr>
            <p:spPr>
              <a:xfrm>
                <a:off x="6891306" y="4125650"/>
                <a:ext cx="39995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𝑐𝑜𝑚𝑝𝑢𝑡𝑎𝑡𝑖𝑜𝑛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h𝑎𝑟𝑑𝑎𝑤𝑎𝑟𝑒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𝑓𝑙𝑜𝑝𝑠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1DB03516-DA02-5D6A-2E69-E2A7F890D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306" y="4125650"/>
                <a:ext cx="3999556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D2A813B2-8CDF-5D5A-B85F-9EC8093D451C}"/>
                  </a:ext>
                </a:extLst>
              </p:cNvPr>
              <p:cNvSpPr txBox="1"/>
              <p:nvPr/>
            </p:nvSpPr>
            <p:spPr>
              <a:xfrm>
                <a:off x="6891306" y="5073086"/>
                <a:ext cx="46515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𝑙𝑜𝑎𝑑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h𝑎𝑟𝑑𝑎𝑤𝑎𝑟𝑒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𝑚𝑒𝑚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𝑏𝑎𝑛𝑑𝑤𝑖𝑑𝑡h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D2A813B2-8CDF-5D5A-B85F-9EC8093D4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306" y="5073086"/>
                <a:ext cx="4651594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9547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8F44B-4CFA-9B4F-C18D-1DDA3C79E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C10A2DF4-50EC-B267-8FAF-EDA7E2107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74259AB0-8A30-1F43-301D-54B3C559C81F}"/>
              </a:ext>
            </a:extLst>
          </p:cNvPr>
          <p:cNvCxnSpPr>
            <a:cxnSpLocks/>
          </p:cNvCxnSpPr>
          <p:nvPr/>
        </p:nvCxnSpPr>
        <p:spPr>
          <a:xfrm flipV="1">
            <a:off x="2913759" y="4723392"/>
            <a:ext cx="3742379" cy="12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56EAB7F-D5BF-C836-CB87-F41D9FB1B206}"/>
              </a:ext>
            </a:extLst>
          </p:cNvPr>
          <p:cNvCxnSpPr/>
          <p:nvPr/>
        </p:nvCxnSpPr>
        <p:spPr>
          <a:xfrm flipV="1">
            <a:off x="2925870" y="2398029"/>
            <a:ext cx="0" cy="2349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5070EB51-B307-05B2-BA2C-8898534B9AD0}"/>
              </a:ext>
            </a:extLst>
          </p:cNvPr>
          <p:cNvCxnSpPr>
            <a:cxnSpLocks/>
          </p:cNvCxnSpPr>
          <p:nvPr/>
        </p:nvCxnSpPr>
        <p:spPr>
          <a:xfrm flipV="1">
            <a:off x="2925870" y="3550113"/>
            <a:ext cx="3730268" cy="287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BB1EFC64-ED1A-0A0A-F691-DCA6BEFDED99}"/>
              </a:ext>
            </a:extLst>
          </p:cNvPr>
          <p:cNvCxnSpPr>
            <a:cxnSpLocks/>
          </p:cNvCxnSpPr>
          <p:nvPr/>
        </p:nvCxnSpPr>
        <p:spPr>
          <a:xfrm flipV="1">
            <a:off x="2937982" y="2573642"/>
            <a:ext cx="3718156" cy="214975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6635A499-38D8-F5CB-5CED-769F03BFF5A6}"/>
              </a:ext>
            </a:extLst>
          </p:cNvPr>
          <p:cNvSpPr txBox="1"/>
          <p:nvPr/>
        </p:nvSpPr>
        <p:spPr>
          <a:xfrm>
            <a:off x="5523735" y="4774925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Size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AF9F8BB5-E6E4-CCA1-A5AC-3C764E6097A9}"/>
              </a:ext>
            </a:extLst>
          </p:cNvPr>
          <p:cNvSpPr txBox="1"/>
          <p:nvPr/>
        </p:nvSpPr>
        <p:spPr>
          <a:xfrm>
            <a:off x="2156874" y="225213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2A377A88-518F-CAFD-A373-58977CF043D2}"/>
                  </a:ext>
                </a:extLst>
              </p:cNvPr>
              <p:cNvSpPr txBox="1"/>
              <p:nvPr/>
            </p:nvSpPr>
            <p:spPr>
              <a:xfrm>
                <a:off x="6668249" y="2411907"/>
                <a:ext cx="39995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𝑐𝑜𝑚𝑝𝑢𝑡𝑎𝑡𝑖𝑜𝑛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h𝑎𝑟𝑑𝑎𝑤𝑎𝑟𝑒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𝑓𝑙𝑜𝑝𝑠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2A377A88-518F-CAFD-A373-58977CF04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249" y="2411907"/>
                <a:ext cx="3999556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1F8EF9D3-325F-AB39-0200-A7DBA8FFCFE4}"/>
                  </a:ext>
                </a:extLst>
              </p:cNvPr>
              <p:cNvSpPr txBox="1"/>
              <p:nvPr/>
            </p:nvSpPr>
            <p:spPr>
              <a:xfrm>
                <a:off x="6668249" y="3359343"/>
                <a:ext cx="46515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𝑙𝑜𝑎𝑑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h𝑎𝑟𝑑𝑎𝑤𝑎𝑟𝑒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𝑚𝑒𝑚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𝑏𝑎𝑛𝑑𝑤𝑖𝑑𝑡h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1F8EF9D3-325F-AB39-0200-A7DBA8FFC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249" y="3359343"/>
                <a:ext cx="4651594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BC3B8155-5F4A-71B7-AA8E-17211CB07013}"/>
              </a:ext>
            </a:extLst>
          </p:cNvPr>
          <p:cNvCxnSpPr>
            <a:cxnSpLocks/>
          </p:cNvCxnSpPr>
          <p:nvPr/>
        </p:nvCxnSpPr>
        <p:spPr>
          <a:xfrm>
            <a:off x="4947450" y="2500975"/>
            <a:ext cx="0" cy="22466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6498A66-F0D5-1DC9-8733-319E6E68FA39}"/>
                  </a:ext>
                </a:extLst>
              </p:cNvPr>
              <p:cNvSpPr txBox="1"/>
              <p:nvPr/>
            </p:nvSpPr>
            <p:spPr>
              <a:xfrm>
                <a:off x="4765780" y="4774925"/>
                <a:ext cx="480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6498A66-F0D5-1DC9-8733-319E6E68F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780" y="4774925"/>
                <a:ext cx="4809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7044C26-02DC-BDF3-B1B3-21C9C4D66CAE}"/>
                  </a:ext>
                </a:extLst>
              </p:cNvPr>
              <p:cNvSpPr txBox="1"/>
              <p:nvPr/>
            </p:nvSpPr>
            <p:spPr>
              <a:xfrm>
                <a:off x="243231" y="5699863"/>
                <a:ext cx="11908901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𝐵𝑎𝑡𝑐h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h𝑎𝑟𝑑𝑎𝑤𝑎𝑟𝑒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𝑚𝑒𝑚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𝑏𝑎𝑛𝑑𝑤𝑖𝑑𝑡h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h𝑎𝑟𝑑𝑎𝑤𝑎𝑟𝑒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𝑓𝑙𝑜𝑝𝑠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h𝑎𝑟𝑑𝑎𝑤𝑎𝑟𝑒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𝑚𝑒𝑚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𝑏𝑎𝑛𝑑𝑤𝑖𝑑𝑡h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h𝑎𝑟𝑑𝑎𝑤𝑎𝑟𝑒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𝑓𝑙𝑜𝑝𝑠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321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~208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𝐼𝑛𝑝𝑢𝑡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𝑆𝑒𝑞𝑢𝑒𝑛𝑐𝑒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7044C26-02DC-BDF3-B1B3-21C9C4D66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31" y="5699863"/>
                <a:ext cx="11908901" cy="666849"/>
              </a:xfrm>
              <a:prstGeom prst="rect">
                <a:avLst/>
              </a:prstGeom>
              <a:blipFill>
                <a:blip r:embed="rId6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DF6D7C6D-4D57-C4CD-B52E-78083FEBA53E}"/>
              </a:ext>
            </a:extLst>
          </p:cNvPr>
          <p:cNvSpPr txBox="1"/>
          <p:nvPr/>
        </p:nvSpPr>
        <p:spPr>
          <a:xfrm>
            <a:off x="8605045" y="4990368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accent1"/>
                </a:solidFill>
              </a:rPr>
              <a:t>Nvidia</a:t>
            </a:r>
            <a:r>
              <a:rPr lang="fr-FR" sz="1400" dirty="0">
                <a:solidFill>
                  <a:schemeClr val="accent1"/>
                </a:solidFill>
              </a:rPr>
              <a:t> A100 GPU</a:t>
            </a:r>
            <a:endParaRPr lang="en-US" sz="1400" dirty="0">
              <a:solidFill>
                <a:schemeClr val="accent1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70A54F6-7545-EC72-62F2-44C1EFDBB81B}"/>
              </a:ext>
            </a:extLst>
          </p:cNvPr>
          <p:cNvCxnSpPr/>
          <p:nvPr/>
        </p:nvCxnSpPr>
        <p:spPr>
          <a:xfrm>
            <a:off x="9374109" y="5359232"/>
            <a:ext cx="0" cy="347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0109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8E1E2-8A29-823F-669D-E15469692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32FBFF1A-7147-1249-E61C-4E6C66B4D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99A298A6-0FDE-45FC-C07E-72A436C470C7}"/>
              </a:ext>
            </a:extLst>
          </p:cNvPr>
          <p:cNvCxnSpPr>
            <a:cxnSpLocks/>
          </p:cNvCxnSpPr>
          <p:nvPr/>
        </p:nvCxnSpPr>
        <p:spPr>
          <a:xfrm flipV="1">
            <a:off x="2913759" y="4723392"/>
            <a:ext cx="3742379" cy="12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F59D5B5F-F9BD-32DE-A3D8-79290E0A713D}"/>
              </a:ext>
            </a:extLst>
          </p:cNvPr>
          <p:cNvCxnSpPr/>
          <p:nvPr/>
        </p:nvCxnSpPr>
        <p:spPr>
          <a:xfrm flipV="1">
            <a:off x="2925870" y="2398029"/>
            <a:ext cx="0" cy="2349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9132D123-9082-26FB-8D2F-408DF10E6FEA}"/>
              </a:ext>
            </a:extLst>
          </p:cNvPr>
          <p:cNvSpPr txBox="1"/>
          <p:nvPr/>
        </p:nvSpPr>
        <p:spPr>
          <a:xfrm>
            <a:off x="5523735" y="4774925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Size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94D3EC07-3DED-F7C7-1E3F-AD78F404F6C7}"/>
              </a:ext>
            </a:extLst>
          </p:cNvPr>
          <p:cNvSpPr txBox="1"/>
          <p:nvPr/>
        </p:nvSpPr>
        <p:spPr>
          <a:xfrm>
            <a:off x="2156874" y="225213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A29F837-19FB-813E-588C-0E2CE2CD7338}"/>
                  </a:ext>
                </a:extLst>
              </p:cNvPr>
              <p:cNvSpPr txBox="1"/>
              <p:nvPr/>
            </p:nvSpPr>
            <p:spPr>
              <a:xfrm>
                <a:off x="5116367" y="3542548"/>
                <a:ext cx="18913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𝐿𝑎𝑡𝑒𝑛𝑐𝑦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𝑖𝑛𝑐𝑟𝑒𝑎𝑠𝑒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𝑎𝑠</m:t>
                      </m:r>
                    </m:oMath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𝑏𝑎𝑡𝑐h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𝑖𝑛𝑐𝑟𝑒𝑎𝑠𝑒𝑠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A29F837-19FB-813E-588C-0E2CE2CD7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367" y="3542548"/>
                <a:ext cx="1891352" cy="523220"/>
              </a:xfrm>
              <a:prstGeom prst="rect">
                <a:avLst/>
              </a:prstGeom>
              <a:blipFill>
                <a:blip r:embed="rId3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EA6859E0-54E6-58BB-BAB2-69700DAE931B}"/>
              </a:ext>
            </a:extLst>
          </p:cNvPr>
          <p:cNvCxnSpPr>
            <a:cxnSpLocks/>
          </p:cNvCxnSpPr>
          <p:nvPr/>
        </p:nvCxnSpPr>
        <p:spPr>
          <a:xfrm>
            <a:off x="4947450" y="2500975"/>
            <a:ext cx="0" cy="22466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A49F830-6D04-4011-669F-1CC62DD19076}"/>
                  </a:ext>
                </a:extLst>
              </p:cNvPr>
              <p:cNvSpPr txBox="1"/>
              <p:nvPr/>
            </p:nvSpPr>
            <p:spPr>
              <a:xfrm>
                <a:off x="4765780" y="4774925"/>
                <a:ext cx="480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A49F830-6D04-4011-669F-1CC62DD19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780" y="4774925"/>
                <a:ext cx="4809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31D56F6-2E49-170F-E86D-37958BFAFAD0}"/>
              </a:ext>
            </a:extLst>
          </p:cNvPr>
          <p:cNvSpPr/>
          <p:nvPr/>
        </p:nvSpPr>
        <p:spPr>
          <a:xfrm>
            <a:off x="3226652" y="2598571"/>
            <a:ext cx="1388727" cy="7093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bound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2E3D3E4-4F46-2107-1977-A94722739FDC}"/>
              </a:ext>
            </a:extLst>
          </p:cNvPr>
          <p:cNvSpPr/>
          <p:nvPr/>
        </p:nvSpPr>
        <p:spPr>
          <a:xfrm>
            <a:off x="5279522" y="2599329"/>
            <a:ext cx="1388727" cy="7093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9EC600DA-CD9C-6BEA-F962-E6AAB6658BC2}"/>
                  </a:ext>
                </a:extLst>
              </p:cNvPr>
              <p:cNvSpPr txBox="1"/>
              <p:nvPr/>
            </p:nvSpPr>
            <p:spPr>
              <a:xfrm>
                <a:off x="3118840" y="3624294"/>
                <a:ext cx="16043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𝐶𝑜𝑛𝑠𝑡𝑎𝑛𝑡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𝑙𝑎𝑡𝑒𝑛𝑐𝑦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9EC600DA-CD9C-6BEA-F962-E6AAB6658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840" y="3624294"/>
                <a:ext cx="1604350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07666AC-E46C-3232-77CE-C4F14DC6B52D}"/>
                  </a:ext>
                </a:extLst>
              </p:cNvPr>
              <p:cNvSpPr txBox="1"/>
              <p:nvPr/>
            </p:nvSpPr>
            <p:spPr>
              <a:xfrm>
                <a:off x="1491721" y="5785156"/>
                <a:ext cx="724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 What maximizes throughput and minimize latency given a hardware </a:t>
                </a: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07666AC-E46C-3232-77CE-C4F14DC6B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21" y="5785156"/>
                <a:ext cx="7249292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135A4EE9-741C-EC97-9C9C-D051E9A1D8E4}"/>
                  </a:ext>
                </a:extLst>
              </p:cNvPr>
              <p:cNvSpPr txBox="1"/>
              <p:nvPr/>
            </p:nvSpPr>
            <p:spPr>
              <a:xfrm>
                <a:off x="1491721" y="6193911"/>
                <a:ext cx="36754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400" dirty="0">
                    <a:solidFill>
                      <a:schemeClr val="accent1"/>
                    </a:solidFill>
                  </a:rPr>
                  <a:t> = 208 Input </a:t>
                </a:r>
                <a:r>
                  <a:rPr lang="fr-FR" sz="1400" dirty="0" err="1">
                    <a:solidFill>
                      <a:schemeClr val="accent1"/>
                    </a:solidFill>
                  </a:rPr>
                  <a:t>Sequences</a:t>
                </a:r>
                <a:r>
                  <a:rPr lang="fr-FR" sz="1400" dirty="0">
                    <a:solidFill>
                      <a:schemeClr val="accent1"/>
                    </a:solidFill>
                  </a:rPr>
                  <a:t> (</a:t>
                </a:r>
                <a:r>
                  <a:rPr lang="fr-FR" sz="1400" dirty="0" err="1">
                    <a:solidFill>
                      <a:schemeClr val="accent1"/>
                    </a:solidFill>
                  </a:rPr>
                  <a:t>Nvidia</a:t>
                </a:r>
                <a:r>
                  <a:rPr lang="fr-FR" sz="1400" dirty="0">
                    <a:solidFill>
                      <a:schemeClr val="accent1"/>
                    </a:solidFill>
                  </a:rPr>
                  <a:t> A100 GPU)</a:t>
                </a:r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135A4EE9-741C-EC97-9C9C-D051E9A1D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21" y="6193911"/>
                <a:ext cx="3675430" cy="307777"/>
              </a:xfrm>
              <a:prstGeom prst="rect">
                <a:avLst/>
              </a:prstGeom>
              <a:blipFill>
                <a:blip r:embed="rId7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7889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86C40-4F8C-478A-5A56-8D92AA40B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C9EDCCB-7438-2C04-00FE-71AAD28BA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5DFCCC0-435D-F759-4E7B-720AE96544A2}"/>
                  </a:ext>
                </a:extLst>
              </p:cNvPr>
              <p:cNvSpPr txBox="1"/>
              <p:nvPr/>
            </p:nvSpPr>
            <p:spPr>
              <a:xfrm>
                <a:off x="1491721" y="2173971"/>
                <a:ext cx="595265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𝐵𝑦𝑡𝑒𝑠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𝑠𝑡𝑜𝑟𝑒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𝑘𝑣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𝑐𝑎𝑐h𝑒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𝑡𝑜𝑘𝑒𝑛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=2×2×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𝑙𝑎𝑦𝑒𝑟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5DFCCC0-435D-F759-4E7B-720AE9654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21" y="2173971"/>
                <a:ext cx="5952655" cy="391261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D6B2AA57-63EF-2CB2-078A-B7AFD2A03194}"/>
              </a:ext>
            </a:extLst>
          </p:cNvPr>
          <p:cNvSpPr txBox="1"/>
          <p:nvPr/>
        </p:nvSpPr>
        <p:spPr>
          <a:xfrm>
            <a:off x="804243" y="1501796"/>
            <a:ext cx="3144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the Max Sequence Length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B3291ED-C29B-FAC0-2EA8-A940B8B3843B}"/>
                  </a:ext>
                </a:extLst>
              </p:cNvPr>
              <p:cNvSpPr txBox="1"/>
              <p:nvPr/>
            </p:nvSpPr>
            <p:spPr>
              <a:xfrm>
                <a:off x="1542648" y="3277651"/>
                <a:ext cx="465255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𝑅𝑒𝑚𝑎𝑖𝑛𝑖𝑛𝑔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𝑆𝑝𝑎𝑐𝑒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𝐺𝑃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𝑠𝑝𝑎𝑐𝑒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B3291ED-C29B-FAC0-2EA8-A940B8B38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648" y="3277651"/>
                <a:ext cx="4652556" cy="390748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B31F2AF-77AE-E1A1-5C4E-761CB9EA60A1}"/>
                  </a:ext>
                </a:extLst>
              </p:cNvPr>
              <p:cNvSpPr txBox="1"/>
              <p:nvPr/>
            </p:nvSpPr>
            <p:spPr>
              <a:xfrm>
                <a:off x="1542648" y="2595101"/>
                <a:ext cx="6299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𝐵𝑦𝑡𝑒𝑠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𝑠𝑡𝑜𝑟𝑒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𝑘𝑣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𝑐𝑎𝑐h𝑒𝑝𝑒𝑟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𝑡𝑜𝑘𝑒𝑛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=2,097,152=0.00209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𝐺𝐵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B31F2AF-77AE-E1A1-5C4E-761CB9EA6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648" y="2595101"/>
                <a:ext cx="629986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F2CDAC3-2EFB-2460-FE0C-EBA152EB5E5E}"/>
              </a:ext>
            </a:extLst>
          </p:cNvPr>
          <p:cNvSpPr/>
          <p:nvPr/>
        </p:nvSpPr>
        <p:spPr>
          <a:xfrm>
            <a:off x="7638341" y="1089396"/>
            <a:ext cx="1087575" cy="8248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8DF40BD-2A5A-37B7-DAC6-CAC4D9F4C168}"/>
              </a:ext>
            </a:extLst>
          </p:cNvPr>
          <p:cNvSpPr txBox="1"/>
          <p:nvPr/>
        </p:nvSpPr>
        <p:spPr>
          <a:xfrm>
            <a:off x="9030725" y="823528"/>
            <a:ext cx="308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# Parameters (P) = 10B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2CACDE6-8ADC-674B-2F77-50F0AB80BA33}"/>
              </a:ext>
            </a:extLst>
          </p:cNvPr>
          <p:cNvSpPr txBox="1"/>
          <p:nvPr/>
        </p:nvSpPr>
        <p:spPr>
          <a:xfrm>
            <a:off x="9030725" y="1086946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16fp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4CA3412-7149-C8D6-6345-0B0E2423908E}"/>
                  </a:ext>
                </a:extLst>
              </p:cNvPr>
              <p:cNvSpPr txBox="1"/>
              <p:nvPr/>
            </p:nvSpPr>
            <p:spPr>
              <a:xfrm>
                <a:off x="9030725" y="1329200"/>
                <a:ext cx="1390573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𝑙𝑎𝑦𝑒𝑟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4CA3412-7149-C8D6-6345-0B0E24239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725" y="1329200"/>
                <a:ext cx="1390573" cy="391261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81A76442-C013-8AF7-83EC-D1803233FCB4}"/>
                  </a:ext>
                </a:extLst>
              </p:cNvPr>
              <p:cNvSpPr txBox="1"/>
              <p:nvPr/>
            </p:nvSpPr>
            <p:spPr>
              <a:xfrm>
                <a:off x="9030725" y="1672135"/>
                <a:ext cx="17084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=8192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81A76442-C013-8AF7-83EC-D1803233F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725" y="1672135"/>
                <a:ext cx="17084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27BE8782-A0D2-372E-589A-3D6D8B9C728D}"/>
                  </a:ext>
                </a:extLst>
              </p:cNvPr>
              <p:cNvSpPr txBox="1"/>
              <p:nvPr/>
            </p:nvSpPr>
            <p:spPr>
              <a:xfrm>
                <a:off x="1542648" y="3648054"/>
                <a:ext cx="5035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𝑅𝑒𝑚𝑎𝑖𝑛𝑖𝑛𝑔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𝑆𝑝𝑎𝑐𝑒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=40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𝐺𝐵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−2×10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𝐺𝐵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𝐺𝐵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27BE8782-A0D2-372E-589A-3D6D8B9C7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648" y="3648054"/>
                <a:ext cx="503580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93EF31CC-1D85-28E5-55D8-A1D541BA822E}"/>
              </a:ext>
            </a:extLst>
          </p:cNvPr>
          <p:cNvSpPr txBox="1"/>
          <p:nvPr/>
        </p:nvSpPr>
        <p:spPr>
          <a:xfrm>
            <a:off x="7433365" y="2080365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accent1"/>
                </a:solidFill>
              </a:rPr>
              <a:t>Nvidia</a:t>
            </a:r>
            <a:r>
              <a:rPr lang="fr-FR" sz="1400" dirty="0">
                <a:solidFill>
                  <a:schemeClr val="accent1"/>
                </a:solidFill>
              </a:rPr>
              <a:t> A100 GPU</a:t>
            </a:r>
            <a:endParaRPr lang="en-US" sz="14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17ED5787-4D83-F4FD-11FA-577EED0E6C9D}"/>
                  </a:ext>
                </a:extLst>
              </p:cNvPr>
              <p:cNvSpPr txBox="1"/>
              <p:nvPr/>
            </p:nvSpPr>
            <p:spPr>
              <a:xfrm>
                <a:off x="1491721" y="4408188"/>
                <a:ext cx="7935442" cy="660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𝑡𝑜𝑘𝑒𝑛𝑠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𝑠𝑡𝑜𝑟𝑒𝑑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𝑅𝑒𝑚𝑎𝑖𝑛𝑖𝑛𝑔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𝑆𝑝𝑎𝑐𝑒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𝐵𝑦𝑡𝑒𝑠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𝑠𝑡𝑜𝑟𝑒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𝑡𝑜𝑘𝑒𝑛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9600 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𝑡𝑜𝑘𝑒𝑛𝑠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17ED5787-4D83-F4FD-11FA-577EED0E6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21" y="4408188"/>
                <a:ext cx="7935442" cy="660052"/>
              </a:xfrm>
              <a:prstGeom prst="rect">
                <a:avLst/>
              </a:prstGeom>
              <a:blipFill>
                <a:blip r:embed="rId9"/>
                <a:stretch>
                  <a:fillRect t="-1923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E18C8A0-9A9B-65FB-E3A5-CE5A2DC0C7AB}"/>
                  </a:ext>
                </a:extLst>
              </p:cNvPr>
              <p:cNvSpPr txBox="1"/>
              <p:nvPr/>
            </p:nvSpPr>
            <p:spPr>
              <a:xfrm>
                <a:off x="1930175" y="5498933"/>
                <a:ext cx="7058534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𝐿𝑒𝑛𝑔h𝑡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𝑟𝑒𝑞𝑢𝑒𝑠𝑡𝑠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9600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(=208)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46 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𝑡𝑜𝑘𝑒𝑛𝑠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32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E18C8A0-9A9B-65FB-E3A5-CE5A2DC0C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175" y="5498933"/>
                <a:ext cx="7058534" cy="661912"/>
              </a:xfrm>
              <a:prstGeom prst="rect">
                <a:avLst/>
              </a:prstGeom>
              <a:blipFill>
                <a:blip r:embed="rId10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186E504B-A0E3-7012-4483-6520F07A7467}"/>
              </a:ext>
            </a:extLst>
          </p:cNvPr>
          <p:cNvCxnSpPr/>
          <p:nvPr/>
        </p:nvCxnSpPr>
        <p:spPr>
          <a:xfrm>
            <a:off x="1392795" y="2244665"/>
            <a:ext cx="0" cy="6438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AB489BFF-F35F-CD6D-E733-DA337A11A80E}"/>
              </a:ext>
            </a:extLst>
          </p:cNvPr>
          <p:cNvCxnSpPr/>
          <p:nvPr/>
        </p:nvCxnSpPr>
        <p:spPr>
          <a:xfrm>
            <a:off x="1392795" y="3326119"/>
            <a:ext cx="0" cy="6438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0F967410-687C-E5B9-FE5B-02D6D4BC2AD0}"/>
              </a:ext>
            </a:extLst>
          </p:cNvPr>
          <p:cNvCxnSpPr/>
          <p:nvPr/>
        </p:nvCxnSpPr>
        <p:spPr>
          <a:xfrm flipV="1">
            <a:off x="672175" y="4754357"/>
            <a:ext cx="763009" cy="98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793BBAD2-E626-8D81-4DA4-80717E60885B}"/>
              </a:ext>
            </a:extLst>
          </p:cNvPr>
          <p:cNvSpPr/>
          <p:nvPr/>
        </p:nvSpPr>
        <p:spPr>
          <a:xfrm>
            <a:off x="1930175" y="5436448"/>
            <a:ext cx="7178805" cy="84778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8E6440B9-AE0C-AF56-8F5C-61DADE3567A8}"/>
              </a:ext>
            </a:extLst>
          </p:cNvPr>
          <p:cNvCxnSpPr>
            <a:cxnSpLocks/>
          </p:cNvCxnSpPr>
          <p:nvPr/>
        </p:nvCxnSpPr>
        <p:spPr>
          <a:xfrm>
            <a:off x="7638341" y="2019933"/>
            <a:ext cx="10875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D27983EE-9B6C-32BD-7C99-876B89FDE53C}"/>
              </a:ext>
            </a:extLst>
          </p:cNvPr>
          <p:cNvSpPr txBox="1"/>
          <p:nvPr/>
        </p:nvSpPr>
        <p:spPr>
          <a:xfrm>
            <a:off x="783079" y="947236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store in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GPUs</a:t>
            </a:r>
            <a:r>
              <a:rPr lang="fr-FR" dirty="0"/>
              <a:t> — </a:t>
            </a:r>
            <a:r>
              <a:rPr lang="fr-FR" dirty="0" err="1"/>
              <a:t>kv</a:t>
            </a:r>
            <a:r>
              <a:rPr lang="fr-FR" dirty="0"/>
              <a:t> cache and </a:t>
            </a:r>
            <a:r>
              <a:rPr lang="fr-FR" dirty="0" err="1"/>
              <a:t>weights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50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D9469-BA38-8D8F-46E3-D6563FFC0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B58B33E9-3446-A14F-5FFC-F0A804A41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06379BA2-6605-DCA9-D17F-FA56B63E16EA}"/>
                  </a:ext>
                </a:extLst>
              </p:cNvPr>
              <p:cNvSpPr txBox="1"/>
              <p:nvPr/>
            </p:nvSpPr>
            <p:spPr>
              <a:xfrm>
                <a:off x="1708103" y="2749165"/>
                <a:ext cx="86657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 Optimal Batch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= 208, we can handle requests with a maximum of 46 tokens </a:t>
                </a: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06379BA2-6605-DCA9-D17F-FA56B63E1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103" y="2749165"/>
                <a:ext cx="8665770" cy="369332"/>
              </a:xfrm>
              <a:prstGeom prst="rect">
                <a:avLst/>
              </a:prstGeom>
              <a:blipFill>
                <a:blip r:embed="rId3"/>
                <a:stretch>
                  <a:fillRect l="-58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6F0DE872-09F4-21F3-D713-D9244822EB4F}"/>
              </a:ext>
            </a:extLst>
          </p:cNvPr>
          <p:cNvSpPr txBox="1"/>
          <p:nvPr/>
        </p:nvSpPr>
        <p:spPr>
          <a:xfrm>
            <a:off x="1993873" y="3681728"/>
            <a:ext cx="792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Batch Size = Higher Max Sequence Length but we will be Memory Bound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93FFF5A-E434-BE3E-782C-6941A97FA0CA}"/>
              </a:ext>
            </a:extLst>
          </p:cNvPr>
          <p:cNvCxnSpPr/>
          <p:nvPr/>
        </p:nvCxnSpPr>
        <p:spPr>
          <a:xfrm>
            <a:off x="2078652" y="4462904"/>
            <a:ext cx="8598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097AA016-DE68-D249-50E8-829A5E52767F}"/>
              </a:ext>
            </a:extLst>
          </p:cNvPr>
          <p:cNvSpPr txBox="1"/>
          <p:nvPr/>
        </p:nvSpPr>
        <p:spPr>
          <a:xfrm>
            <a:off x="2938551" y="4278238"/>
            <a:ext cx="52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won’t use the full capacity  of the GPU Instance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CD34312-9B35-A334-C8EB-7E75B29DFFAB}"/>
                  </a:ext>
                </a:extLst>
              </p:cNvPr>
              <p:cNvSpPr txBox="1"/>
              <p:nvPr/>
            </p:nvSpPr>
            <p:spPr>
              <a:xfrm>
                <a:off x="2039176" y="1609794"/>
                <a:ext cx="7058534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𝐿𝑒𝑛𝑔h𝑡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𝑟𝑒𝑞𝑢𝑒𝑠𝑡𝑠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9600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(=208)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46 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𝑡𝑜𝑘𝑒𝑛𝑠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32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CD34312-9B35-A334-C8EB-7E75B29D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176" y="1609794"/>
                <a:ext cx="7058534" cy="661912"/>
              </a:xfrm>
              <a:prstGeom prst="rect">
                <a:avLst/>
              </a:prstGeom>
              <a:blipFill>
                <a:blip r:embed="rId4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69463BE-AEBC-6E23-9020-5CF7CF66E25F}"/>
              </a:ext>
            </a:extLst>
          </p:cNvPr>
          <p:cNvSpPr/>
          <p:nvPr/>
        </p:nvSpPr>
        <p:spPr>
          <a:xfrm>
            <a:off x="2039176" y="1547309"/>
            <a:ext cx="7178805" cy="84778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7DCF36-A32E-8A8D-AE64-2EE8BAE0485E}"/>
              </a:ext>
            </a:extLst>
          </p:cNvPr>
          <p:cNvSpPr txBox="1"/>
          <p:nvPr/>
        </p:nvSpPr>
        <p:spPr>
          <a:xfrm>
            <a:off x="9991788" y="5928461"/>
            <a:ext cx="118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More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31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3903C-68DE-4CB7-32DA-FBF7F43E5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0F5AC-4F9A-6E53-AA27-F370A5717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 (running phase)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4C34FD-6D64-771C-5497-14F16CF2E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039" y="1851634"/>
            <a:ext cx="91186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E98AE5-9993-1C86-3A80-788924A17D44}"/>
              </a:ext>
            </a:extLst>
          </p:cNvPr>
          <p:cNvSpPr txBox="1"/>
          <p:nvPr/>
        </p:nvSpPr>
        <p:spPr>
          <a:xfrm>
            <a:off x="9520136" y="6215876"/>
            <a:ext cx="2296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*this is a simplified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6598A-8637-DD77-1FF8-0EAFB4E9D855}"/>
              </a:ext>
            </a:extLst>
          </p:cNvPr>
          <p:cNvSpPr txBox="1"/>
          <p:nvPr/>
        </p:nvSpPr>
        <p:spPr>
          <a:xfrm>
            <a:off x="503676" y="4964509"/>
            <a:ext cx="35884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/>
              <a:t>Caveats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API Payload limitations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Top K tradeoff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Concurrent execution, quotas </a:t>
            </a:r>
            <a:r>
              <a:rPr lang="en-US" sz="1200" dirty="0" err="1"/>
              <a:t>limites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2709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3A106-DADB-7005-63D5-256A7F764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C8656B6-7AF5-6D79-FDD2-31E7F7E02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Optimization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876A875-BD0A-26B9-A312-23331B0157F5}"/>
              </a:ext>
            </a:extLst>
          </p:cNvPr>
          <p:cNvSpPr txBox="1"/>
          <p:nvPr/>
        </p:nvSpPr>
        <p:spPr>
          <a:xfrm>
            <a:off x="9991788" y="5928461"/>
            <a:ext cx="118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More here</a:t>
            </a:r>
            <a:endParaRPr lang="en-US" dirty="0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2CB7FBB6-F32B-03EF-E5BF-D84DDBB787F8}"/>
              </a:ext>
            </a:extLst>
          </p:cNvPr>
          <p:cNvGrpSpPr/>
          <p:nvPr/>
        </p:nvGrpSpPr>
        <p:grpSpPr>
          <a:xfrm>
            <a:off x="557263" y="1662584"/>
            <a:ext cx="3155847" cy="1766416"/>
            <a:chOff x="575430" y="1135465"/>
            <a:chExt cx="3155847" cy="1766416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0F14FB5-D519-2C33-B265-0DFCC8450875}"/>
                </a:ext>
              </a:extLst>
            </p:cNvPr>
            <p:cNvSpPr/>
            <p:nvPr/>
          </p:nvSpPr>
          <p:spPr>
            <a:xfrm>
              <a:off x="575430" y="1768247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Teacher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FF0A9643-D687-117C-059B-095F16D3FD7A}"/>
                </a:ext>
              </a:extLst>
            </p:cNvPr>
            <p:cNvSpPr/>
            <p:nvPr/>
          </p:nvSpPr>
          <p:spPr>
            <a:xfrm>
              <a:off x="2634198" y="1907522"/>
              <a:ext cx="1097079" cy="855079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Student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2E27059E-A64A-0573-D112-DD2A53ECEDB5}"/>
                </a:ext>
              </a:extLst>
            </p:cNvPr>
            <p:cNvSpPr txBox="1"/>
            <p:nvPr/>
          </p:nvSpPr>
          <p:spPr>
            <a:xfrm>
              <a:off x="1574464" y="1135465"/>
              <a:ext cx="1261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Distillation</a:t>
              </a:r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F6B812DA-3BB2-5B39-7902-99634C3FE708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 flipV="1">
              <a:off x="2010469" y="2335062"/>
              <a:ext cx="623729" cy="2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94E3A4BE-37EA-8FD9-D57D-B84FF6CD4221}"/>
              </a:ext>
            </a:extLst>
          </p:cNvPr>
          <p:cNvGrpSpPr/>
          <p:nvPr/>
        </p:nvGrpSpPr>
        <p:grpSpPr>
          <a:xfrm>
            <a:off x="5505851" y="1697248"/>
            <a:ext cx="2204864" cy="3463504"/>
            <a:chOff x="6085970" y="1099130"/>
            <a:chExt cx="2204864" cy="3463504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A44E2F2-67D3-52DA-CCC1-FD0EF688B69E}"/>
                </a:ext>
              </a:extLst>
            </p:cNvPr>
            <p:cNvSpPr/>
            <p:nvPr/>
          </p:nvSpPr>
          <p:spPr>
            <a:xfrm>
              <a:off x="6101184" y="1610801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EB6119E-51CF-2B83-8DAB-4DB7AE71FC14}"/>
                </a:ext>
              </a:extLst>
            </p:cNvPr>
            <p:cNvSpPr txBox="1"/>
            <p:nvPr/>
          </p:nvSpPr>
          <p:spPr>
            <a:xfrm>
              <a:off x="6085970" y="1099130"/>
              <a:ext cx="1465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u="sng" dirty="0"/>
                <a:t>Quantization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D73BF78F-B5A7-1A7E-1EAF-9CE904C66E3F}"/>
                </a:ext>
              </a:extLst>
            </p:cNvPr>
            <p:cNvSpPr txBox="1"/>
            <p:nvPr/>
          </p:nvSpPr>
          <p:spPr>
            <a:xfrm>
              <a:off x="7521071" y="1965729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32-bit</a:t>
              </a: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D895816D-2D1F-EDD3-0F24-27DACDDA5EB4}"/>
                </a:ext>
              </a:extLst>
            </p:cNvPr>
            <p:cNvSpPr/>
            <p:nvPr/>
          </p:nvSpPr>
          <p:spPr>
            <a:xfrm>
              <a:off x="6101184" y="3429000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51742CD5-7B3F-EA5D-827C-7D945444EA5E}"/>
                </a:ext>
              </a:extLst>
            </p:cNvPr>
            <p:cNvSpPr txBox="1"/>
            <p:nvPr/>
          </p:nvSpPr>
          <p:spPr>
            <a:xfrm>
              <a:off x="7521071" y="381115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8-bit</a:t>
              </a:r>
            </a:p>
          </p:txBody>
        </p: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8DF16197-384F-3ECD-CB19-799C4EA37E25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>
              <a:off x="6818703" y="2744435"/>
              <a:ext cx="1" cy="68456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4D88AA7-398F-7675-D1AC-FA0335BF2CA0}"/>
              </a:ext>
            </a:extLst>
          </p:cNvPr>
          <p:cNvGrpSpPr/>
          <p:nvPr/>
        </p:nvGrpSpPr>
        <p:grpSpPr>
          <a:xfrm>
            <a:off x="9503455" y="1626249"/>
            <a:ext cx="1435039" cy="3463504"/>
            <a:chOff x="9521622" y="1099130"/>
            <a:chExt cx="1435039" cy="3463504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71B1D57C-E751-AAFE-FF0B-A637C6A02EF6}"/>
                </a:ext>
              </a:extLst>
            </p:cNvPr>
            <p:cNvSpPr/>
            <p:nvPr/>
          </p:nvSpPr>
          <p:spPr>
            <a:xfrm>
              <a:off x="9521622" y="1731911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2E6EB257-D286-A20A-257F-DCECD3834BA4}"/>
                </a:ext>
              </a:extLst>
            </p:cNvPr>
            <p:cNvSpPr txBox="1"/>
            <p:nvPr/>
          </p:nvSpPr>
          <p:spPr>
            <a:xfrm>
              <a:off x="9768820" y="1099130"/>
              <a:ext cx="940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Pruning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4B73E6A5-8494-4CB3-EDA5-71AF6180C0B3}"/>
                </a:ext>
              </a:extLst>
            </p:cNvPr>
            <p:cNvSpPr/>
            <p:nvPr/>
          </p:nvSpPr>
          <p:spPr>
            <a:xfrm>
              <a:off x="9521622" y="3429000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Pruned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43AB9CEA-714F-E1F1-2C92-786FBE26F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39141" y="2865545"/>
              <a:ext cx="0" cy="56345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4572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67B13-DCEB-2982-5141-09FE6B1E8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44112-50F4-942C-71AF-D5038476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 (Ingestion)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A0BC23-A2E0-FAE2-3CEA-68A68227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595" y="2282474"/>
            <a:ext cx="8993745" cy="265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3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3364</Words>
  <Application>Microsoft Macintosh PowerPoint</Application>
  <PresentationFormat>Widescreen</PresentationFormat>
  <Paragraphs>815</Paragraphs>
  <Slides>80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0" baseType="lpstr">
      <vt:lpstr>Amazon Ember</vt:lpstr>
      <vt:lpstr>Amazon Ember Display</vt:lpstr>
      <vt:lpstr>Aptos</vt:lpstr>
      <vt:lpstr>Aptos Display</vt:lpstr>
      <vt:lpstr>Arial</vt:lpstr>
      <vt:lpstr>Calibri</vt:lpstr>
      <vt:lpstr>Cambria Math</vt:lpstr>
      <vt:lpstr>IBM Plex Sans</vt:lpstr>
      <vt:lpstr>Wingdings</vt:lpstr>
      <vt:lpstr>Office Theme</vt:lpstr>
      <vt:lpstr>Retrieval Augmented Generation</vt:lpstr>
      <vt:lpstr>Why using RAG ?</vt:lpstr>
      <vt:lpstr>Retrieval Augmented Generation Phases</vt:lpstr>
      <vt:lpstr>Ingestion Phase</vt:lpstr>
      <vt:lpstr>Retrieval</vt:lpstr>
      <vt:lpstr>Re-Ranking</vt:lpstr>
      <vt:lpstr>Architecture Example (running phase)</vt:lpstr>
      <vt:lpstr>Architecture Example (running phase)</vt:lpstr>
      <vt:lpstr>Architecture Example (Ingestion)</vt:lpstr>
      <vt:lpstr>Architecture Example (Ingestion)</vt:lpstr>
      <vt:lpstr>Re-Ranking</vt:lpstr>
      <vt:lpstr>Cosine-Similarity</vt:lpstr>
      <vt:lpstr>Chunking strategy: Fixed-size</vt:lpstr>
      <vt:lpstr>Chunking strategy: Semantic Chunking</vt:lpstr>
      <vt:lpstr>Chunking strategy: Other</vt:lpstr>
      <vt:lpstr>RAG Evaluation</vt:lpstr>
      <vt:lpstr>RAG Evaluation - Retrieval</vt:lpstr>
      <vt:lpstr>RAG Evaluation - Retrieval</vt:lpstr>
      <vt:lpstr>PowerPoint Presentation</vt:lpstr>
      <vt:lpstr>PowerPoint Presentation</vt:lpstr>
      <vt:lpstr>Exercises</vt:lpstr>
      <vt:lpstr>Fine-Tuning </vt:lpstr>
      <vt:lpstr>Pretraining vs Fine-tuning</vt:lpstr>
      <vt:lpstr>Pre-trained models</vt:lpstr>
      <vt:lpstr>Challenges of Training LLMs models</vt:lpstr>
      <vt:lpstr>Scaling Law (Chinchilla Scaling Law)</vt:lpstr>
      <vt:lpstr>Challenges of Training LLMs models</vt:lpstr>
      <vt:lpstr>Challenges of Training LLMs models</vt:lpstr>
      <vt:lpstr>Scaling Choices for Pre-training</vt:lpstr>
      <vt:lpstr>Fine-tuning</vt:lpstr>
      <vt:lpstr>Fine-tuning</vt:lpstr>
      <vt:lpstr>Cross Entropy</vt:lpstr>
      <vt:lpstr>Fine-Tuning Risks</vt:lpstr>
      <vt:lpstr>PEFT</vt:lpstr>
      <vt:lpstr>PEFT</vt:lpstr>
      <vt:lpstr>PEFT: Low-Rank Adaptation (LoRA)</vt:lpstr>
      <vt:lpstr>PEFT: Low-Rank Adaptation (LoRA)</vt:lpstr>
      <vt:lpstr>PEFT: Low-Rank Adaptation (LoRA)</vt:lpstr>
      <vt:lpstr>RHLF &amp; Model Evaluation </vt:lpstr>
      <vt:lpstr>Definition</vt:lpstr>
      <vt:lpstr>Why RLHF ?</vt:lpstr>
      <vt:lpstr>RLHF</vt:lpstr>
      <vt:lpstr>RLHF</vt:lpstr>
      <vt:lpstr>RLHF</vt:lpstr>
      <vt:lpstr>RLHF – obtaining feedback from human</vt:lpstr>
      <vt:lpstr>RLHF – obtaining feedback from human</vt:lpstr>
      <vt:lpstr>RLHF – obtaining feedback from human</vt:lpstr>
      <vt:lpstr>RLHF – obtaining feedback from human</vt:lpstr>
      <vt:lpstr>RLHF</vt:lpstr>
      <vt:lpstr>LLM Evaluation</vt:lpstr>
      <vt:lpstr>Statistical Scores</vt:lpstr>
      <vt:lpstr>Statistical Scores</vt:lpstr>
      <vt:lpstr>Statistical Scores</vt:lpstr>
      <vt:lpstr>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Evaluation Benchmarks</vt:lpstr>
      <vt:lpstr>Agentic AI &amp;  System Design  </vt:lpstr>
      <vt:lpstr>Agentic AI - Definition</vt:lpstr>
      <vt:lpstr>Agentic AI - Definition</vt:lpstr>
      <vt:lpstr>Agent basics</vt:lpstr>
      <vt:lpstr>Simplest agent has only a set of instructions</vt:lpstr>
      <vt:lpstr>Agents use actions to get work done</vt:lpstr>
      <vt:lpstr>Agents use Knowledge Bases to find information</vt:lpstr>
      <vt:lpstr>Agents can combine Actions and Knowledge Bases</vt:lpstr>
      <vt:lpstr>Agents Workflow</vt:lpstr>
      <vt:lpstr>Agent orchestration – Detailed flow</vt:lpstr>
      <vt:lpstr>Optimizing and Deploying for Inference</vt:lpstr>
      <vt:lpstr>Inference – Important metrics</vt:lpstr>
      <vt:lpstr>Inference – Important metrics</vt:lpstr>
      <vt:lpstr>Inference – Important metrics</vt:lpstr>
      <vt:lpstr>Inference – Important metrics</vt:lpstr>
      <vt:lpstr>Inference – Important metrics</vt:lpstr>
      <vt:lpstr>Inference – Important metrics</vt:lpstr>
      <vt:lpstr>Inference – Optimization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sandro Zangiacomi</dc:creator>
  <cp:lastModifiedBy>sandro Zangiacomi</cp:lastModifiedBy>
  <cp:revision>70</cp:revision>
  <dcterms:created xsi:type="dcterms:W3CDTF">2024-11-16T07:50:51Z</dcterms:created>
  <dcterms:modified xsi:type="dcterms:W3CDTF">2025-10-19T14:57:39Z</dcterms:modified>
</cp:coreProperties>
</file>